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14"/>
  </p:notesMasterIdLst>
  <p:sldIdLst>
    <p:sldId id="256" r:id="rId5"/>
    <p:sldId id="303" r:id="rId6"/>
    <p:sldId id="306" r:id="rId7"/>
    <p:sldId id="307" r:id="rId8"/>
    <p:sldId id="311" r:id="rId9"/>
    <p:sldId id="312" r:id="rId10"/>
    <p:sldId id="313" r:id="rId11"/>
    <p:sldId id="315" r:id="rId12"/>
    <p:sldId id="300" r:id="rId13"/>
  </p:sldIdLst>
  <p:sldSz cx="9144000" cy="6858000" type="screen4x3"/>
  <p:notesSz cx="6797675" cy="9928225"/>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A35"/>
    <a:srgbClr val="B88B35"/>
    <a:srgbClr val="CC9900"/>
    <a:srgbClr val="996600"/>
    <a:srgbClr val="AF86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26"/>
    <p:restoredTop sz="86408"/>
  </p:normalViewPr>
  <p:slideViewPr>
    <p:cSldViewPr>
      <p:cViewPr>
        <p:scale>
          <a:sx n="101" d="100"/>
          <a:sy n="101" d="100"/>
        </p:scale>
        <p:origin x="-19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CE6F19A-F4C8-419E-A95E-60719713A05B}" type="datetimeFigureOut">
              <a:rPr lang="en-US" smtClean="0"/>
              <a:t>2/22/2017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19EE44F-19E4-4306-A2AC-3EBAB04BF2E0}" type="slidenum">
              <a:rPr lang="en-US" smtClean="0"/>
              <a:t>‹#›</a:t>
            </a:fld>
            <a:endParaRPr lang="en-US"/>
          </a:p>
        </p:txBody>
      </p:sp>
    </p:spTree>
    <p:extLst>
      <p:ext uri="{BB962C8B-B14F-4D97-AF65-F5344CB8AC3E}">
        <p14:creationId xmlns:p14="http://schemas.microsoft.com/office/powerpoint/2010/main" val="363872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EE44F-19E4-4306-A2AC-3EBAB04BF2E0}" type="slidenum">
              <a:rPr lang="en-US" smtClean="0"/>
              <a:t>1</a:t>
            </a:fld>
            <a:endParaRPr lang="en-US"/>
          </a:p>
        </p:txBody>
      </p:sp>
    </p:spTree>
    <p:extLst>
      <p:ext uri="{BB962C8B-B14F-4D97-AF65-F5344CB8AC3E}">
        <p14:creationId xmlns:p14="http://schemas.microsoft.com/office/powerpoint/2010/main" val="161169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EE44F-19E4-4306-A2AC-3EBAB04BF2E0}" type="slidenum">
              <a:rPr lang="en-US" smtClean="0"/>
              <a:t>5</a:t>
            </a:fld>
            <a:endParaRPr lang="en-US"/>
          </a:p>
        </p:txBody>
      </p:sp>
    </p:spTree>
    <p:extLst>
      <p:ext uri="{BB962C8B-B14F-4D97-AF65-F5344CB8AC3E}">
        <p14:creationId xmlns:p14="http://schemas.microsoft.com/office/powerpoint/2010/main" val="81273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EE44F-19E4-4306-A2AC-3EBAB04BF2E0}" type="slidenum">
              <a:rPr lang="en-US" smtClean="0"/>
              <a:t>6</a:t>
            </a:fld>
            <a:endParaRPr lang="en-US"/>
          </a:p>
        </p:txBody>
      </p:sp>
    </p:spTree>
    <p:extLst>
      <p:ext uri="{BB962C8B-B14F-4D97-AF65-F5344CB8AC3E}">
        <p14:creationId xmlns:p14="http://schemas.microsoft.com/office/powerpoint/2010/main" val="206148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EE44F-19E4-4306-A2AC-3EBAB04BF2E0}" type="slidenum">
              <a:rPr lang="en-US" smtClean="0"/>
              <a:t>7</a:t>
            </a:fld>
            <a:endParaRPr lang="en-US"/>
          </a:p>
        </p:txBody>
      </p:sp>
    </p:spTree>
    <p:extLst>
      <p:ext uri="{BB962C8B-B14F-4D97-AF65-F5344CB8AC3E}">
        <p14:creationId xmlns:p14="http://schemas.microsoft.com/office/powerpoint/2010/main" val="152309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26/05/1438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26/05/1438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26/05/1438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26/05/1438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915816" y="5201541"/>
            <a:ext cx="4176464" cy="478904"/>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endParaRPr lang="en-US" sz="2200" dirty="0">
              <a:solidFill>
                <a:srgbClr val="B68A35"/>
              </a:solidFill>
              <a:latin typeface="Sakkal Majalla" pitchFamily="2" charset="-78"/>
              <a:cs typeface="Sakkal Majalla" pitchFamily="2" charset="-78"/>
            </a:endParaRPr>
          </a:p>
        </p:txBody>
      </p:sp>
      <p:sp>
        <p:nvSpPr>
          <p:cNvPr id="7" name="Title 1"/>
          <p:cNvSpPr txBox="1">
            <a:spLocks/>
          </p:cNvSpPr>
          <p:nvPr/>
        </p:nvSpPr>
        <p:spPr>
          <a:xfrm>
            <a:off x="658665" y="2636912"/>
            <a:ext cx="7772400" cy="735012"/>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endParaRPr lang="en-US" sz="2400" b="1" dirty="0">
              <a:solidFill>
                <a:srgbClr val="B68A35"/>
              </a:solidFill>
              <a:latin typeface="Sakkal Majalla" pitchFamily="2" charset="-78"/>
              <a:cs typeface="Sakkal Majalla" pitchFamily="2" charset="-78"/>
            </a:endParaRPr>
          </a:p>
        </p:txBody>
      </p:sp>
      <p:pic>
        <p:nvPicPr>
          <p:cNvPr id="3" name="Picture 2" descr="C:\Users\smalswaidi\Dropbox (وزارة البيئة والمياه)\MOEW Graphic Design Department\MOCCAE 2016 Federal Visual Identity\LOGO\Ministry\Horizontal_A\RGB\UAE_MOCCAE_brandmark_Horizontal_RGB_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84369"/>
            <a:ext cx="2808312" cy="7683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0369" y="4810887"/>
            <a:ext cx="8928992" cy="1077218"/>
          </a:xfrm>
          <a:prstGeom prst="rect">
            <a:avLst/>
          </a:prstGeom>
        </p:spPr>
        <p:txBody>
          <a:bodyPr wrap="square">
            <a:spAutoFit/>
          </a:bodyPr>
          <a:lstStyle/>
          <a:p>
            <a:pPr algn="ctr"/>
            <a:r>
              <a:rPr lang="ar-AE" sz="3200" b="1" dirty="0">
                <a:solidFill>
                  <a:srgbClr val="B88B35"/>
                </a:solidFill>
                <a:latin typeface="Sakkal Majalla" pitchFamily="2" charset="-78"/>
                <a:cs typeface="Sakkal Majalla" pitchFamily="2" charset="-78"/>
              </a:rPr>
              <a:t>يوم البيئة الوطني لدولة الإمارات العربية المتحدة تحت شعار </a:t>
            </a:r>
            <a:endParaRPr lang="en-US" sz="3200" dirty="0">
              <a:solidFill>
                <a:srgbClr val="B88B35"/>
              </a:solidFill>
              <a:latin typeface="Sakkal Majalla" pitchFamily="2" charset="-78"/>
              <a:cs typeface="Sakkal Majalla" pitchFamily="2" charset="-78"/>
            </a:endParaRPr>
          </a:p>
          <a:p>
            <a:pPr algn="ctr"/>
            <a:r>
              <a:rPr lang="ar-AE" sz="3200" b="1" dirty="0">
                <a:solidFill>
                  <a:srgbClr val="B88B35"/>
                </a:solidFill>
                <a:latin typeface="Sakkal Majalla" pitchFamily="2" charset="-78"/>
                <a:cs typeface="Sakkal Majalla" pitchFamily="2" charset="-78"/>
              </a:rPr>
              <a:t> "الإنتاج و الاستهلاك المستدامان"</a:t>
            </a:r>
            <a:endParaRPr lang="en-US" sz="3200" dirty="0">
              <a:solidFill>
                <a:srgbClr val="B88B35"/>
              </a:solidFill>
              <a:latin typeface="Sakkal Majalla" pitchFamily="2" charset="-78"/>
              <a:cs typeface="Sakkal Majalla" pitchFamily="2" charset="-7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9868" y="908721"/>
            <a:ext cx="4029994" cy="3816423"/>
          </a:xfrm>
          <a:prstGeom prst="rect">
            <a:avLst/>
          </a:prstGeom>
        </p:spPr>
      </p:pic>
    </p:spTree>
    <p:extLst>
      <p:ext uri="{BB962C8B-B14F-4D97-AF65-F5344CB8AC3E}">
        <p14:creationId xmlns:p14="http://schemas.microsoft.com/office/powerpoint/2010/main" val="23781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8A35"/>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51520" y="2132856"/>
            <a:ext cx="8424936" cy="1470025"/>
          </a:xfrm>
        </p:spPr>
        <p:txBody>
          <a:bodyPr>
            <a:normAutofit/>
          </a:bodyPr>
          <a:lstStyle/>
          <a:p>
            <a:pPr algn="r"/>
            <a:r>
              <a:rPr lang="ar-AE" sz="3200" b="1" dirty="0">
                <a:solidFill>
                  <a:schemeClr val="bg1"/>
                </a:solidFill>
                <a:latin typeface="Sakkal Majalla" pitchFamily="2" charset="-78"/>
                <a:cs typeface="Sakkal Majalla" pitchFamily="2" charset="-78"/>
              </a:rPr>
              <a:t>الفعاليات المصاحبة ليوم البيئة الوطني خلال الفترة</a:t>
            </a:r>
            <a:r>
              <a:rPr lang="en-US" sz="3200" b="1" dirty="0">
                <a:solidFill>
                  <a:schemeClr val="bg1"/>
                </a:solidFill>
                <a:latin typeface="Sakkal Majalla" pitchFamily="2" charset="-78"/>
                <a:cs typeface="Sakkal Majalla" pitchFamily="2" charset="-78"/>
              </a:rPr>
              <a:t/>
            </a:r>
            <a:br>
              <a:rPr lang="en-US" sz="3200" b="1" dirty="0">
                <a:solidFill>
                  <a:schemeClr val="bg1"/>
                </a:solidFill>
                <a:latin typeface="Sakkal Majalla" pitchFamily="2" charset="-78"/>
                <a:cs typeface="Sakkal Majalla" pitchFamily="2" charset="-78"/>
              </a:rPr>
            </a:br>
            <a:r>
              <a:rPr lang="ar-AE" sz="3200" b="1" dirty="0">
                <a:solidFill>
                  <a:schemeClr val="bg1"/>
                </a:solidFill>
                <a:latin typeface="Sakkal Majalla" pitchFamily="2" charset="-78"/>
                <a:cs typeface="Sakkal Majalla" pitchFamily="2" charset="-78"/>
              </a:rPr>
              <a:t>من 4 فبراير حتى 5 يونيو 2017 </a:t>
            </a:r>
            <a:endParaRPr lang="en-US" sz="3200" b="1" dirty="0">
              <a:solidFill>
                <a:schemeClr val="bg1"/>
              </a:solidFill>
              <a:latin typeface="Sakkal Majalla" pitchFamily="2" charset="-78"/>
              <a:cs typeface="Sakkal Majalla" pitchFamily="2" charset="-78"/>
            </a:endParaRPr>
          </a:p>
        </p:txBody>
      </p:sp>
    </p:spTree>
    <p:extLst>
      <p:ext uri="{BB962C8B-B14F-4D97-AF65-F5344CB8AC3E}">
        <p14:creationId xmlns:p14="http://schemas.microsoft.com/office/powerpoint/2010/main" val="17029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smalswaidi\Dropbox (وزارة البيئة والمياه)\MOEW Graphic Design Department\MOCCAE 2016 Federal Visual Identity\LOGO\Ministry\Horizontal_A\RGB\UAE_MOCCAE_brandmark_Horizontal_RGB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84369"/>
            <a:ext cx="2808312" cy="7683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822830641"/>
              </p:ext>
            </p:extLst>
          </p:nvPr>
        </p:nvGraphicFramePr>
        <p:xfrm>
          <a:off x="395536" y="1628800"/>
          <a:ext cx="8280920" cy="4582647"/>
        </p:xfrm>
        <a:graphic>
          <a:graphicData uri="http://schemas.openxmlformats.org/drawingml/2006/table">
            <a:tbl>
              <a:tblPr firstRow="1" firstCol="1" bandRow="1">
                <a:tableStyleId>{2D5ABB26-0587-4C30-8999-92F81FD0307C}</a:tableStyleId>
              </a:tblPr>
              <a:tblGrid>
                <a:gridCol w="2962281">
                  <a:extLst>
                    <a:ext uri="{9D8B030D-6E8A-4147-A177-3AD203B41FA5}">
                      <a16:colId xmlns:a16="http://schemas.microsoft.com/office/drawing/2014/main" xmlns="" val="20000"/>
                    </a:ext>
                  </a:extLst>
                </a:gridCol>
                <a:gridCol w="5318639">
                  <a:extLst>
                    <a:ext uri="{9D8B030D-6E8A-4147-A177-3AD203B41FA5}">
                      <a16:colId xmlns:a16="http://schemas.microsoft.com/office/drawing/2014/main" xmlns="" val="20001"/>
                    </a:ext>
                  </a:extLst>
                </a:gridCol>
              </a:tblGrid>
              <a:tr h="544084">
                <a:tc>
                  <a:txBody>
                    <a:bodyPr/>
                    <a:lstStyle/>
                    <a:p>
                      <a:pPr marL="0" marR="0" algn="ctr">
                        <a:lnSpc>
                          <a:spcPct val="115000"/>
                        </a:lnSpc>
                        <a:spcBef>
                          <a:spcPts val="0"/>
                        </a:spcBef>
                        <a:spcAft>
                          <a:spcPts val="0"/>
                        </a:spcAft>
                      </a:pPr>
                      <a:r>
                        <a:rPr lang="ar-SA" sz="1200" dirty="0">
                          <a:effectLst/>
                        </a:rPr>
                        <a:t>التاريخ</a:t>
                      </a:r>
                      <a:endParaRPr lang="en-US" sz="1200" b="0" dirty="0">
                        <a:solidFill>
                          <a:schemeClr val="bg1"/>
                        </a:solidFill>
                        <a:effectLst/>
                        <a:latin typeface="Sakkal Majalla" pitchFamily="2" charset="-78"/>
                        <a:ea typeface="Calibri"/>
                        <a:cs typeface="Sakkal Majalla" pitchFamily="2" charset="-78"/>
                      </a:endParaRPr>
                    </a:p>
                  </a:txBody>
                  <a:tcPr anchor="ctr">
                    <a:solidFill>
                      <a:srgbClr val="B68A35"/>
                    </a:solidFill>
                  </a:tcPr>
                </a:tc>
                <a:tc>
                  <a:txBody>
                    <a:bodyPr/>
                    <a:lstStyle/>
                    <a:p>
                      <a:pPr marL="0" marR="0" algn="ctr" rtl="1">
                        <a:lnSpc>
                          <a:spcPct val="115000"/>
                        </a:lnSpc>
                        <a:spcBef>
                          <a:spcPts val="0"/>
                        </a:spcBef>
                        <a:spcAft>
                          <a:spcPts val="0"/>
                        </a:spcAft>
                      </a:pPr>
                      <a:r>
                        <a:rPr lang="ar-SA" sz="1200" dirty="0">
                          <a:effectLst/>
                        </a:rPr>
                        <a:t>الفعاليات المصاحبة ليوم البيئة الوطني</a:t>
                      </a:r>
                      <a:endParaRPr lang="en-US" sz="1200" b="0" dirty="0">
                        <a:solidFill>
                          <a:schemeClr val="bg1"/>
                        </a:solidFill>
                        <a:effectLst/>
                        <a:latin typeface="Sakkal Majalla" pitchFamily="2" charset="-78"/>
                        <a:cs typeface="Sakkal Majalla" pitchFamily="2" charset="-78"/>
                      </a:endParaRPr>
                    </a:p>
                  </a:txBody>
                  <a:tcPr anchor="ctr">
                    <a:solidFill>
                      <a:srgbClr val="B68A35"/>
                    </a:solidFill>
                  </a:tcPr>
                </a:tc>
                <a:extLst>
                  <a:ext uri="{0D108BD9-81ED-4DB2-BD59-A6C34878D82A}">
                    <a16:rowId xmlns:a16="http://schemas.microsoft.com/office/drawing/2014/main" xmlns="" val="10000"/>
                  </a:ext>
                </a:extLst>
              </a:tr>
              <a:tr h="600102">
                <a:tc>
                  <a:txBody>
                    <a:bodyPr/>
                    <a:lstStyle/>
                    <a:p>
                      <a:pPr marL="0" marR="0" algn="ctr">
                        <a:lnSpc>
                          <a:spcPct val="115000"/>
                        </a:lnSpc>
                        <a:spcBef>
                          <a:spcPts val="0"/>
                        </a:spcBef>
                        <a:spcAft>
                          <a:spcPts val="0"/>
                        </a:spcAft>
                      </a:pPr>
                      <a:r>
                        <a:rPr lang="ar-SA" sz="1200" dirty="0">
                          <a:effectLst/>
                        </a:rPr>
                        <a:t>فبراير4 </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r" rtl="1">
                        <a:lnSpc>
                          <a:spcPct val="115000"/>
                        </a:lnSpc>
                        <a:spcBef>
                          <a:spcPts val="0"/>
                        </a:spcBef>
                        <a:spcAft>
                          <a:spcPts val="0"/>
                        </a:spcAft>
                      </a:pPr>
                      <a:r>
                        <a:rPr lang="ar-SA" sz="1200" dirty="0">
                          <a:effectLst/>
                        </a:rPr>
                        <a:t>•اطلاق تقرير حالة التوعية والتثقيف البيئي في دولة الامارات العربية المتحدة _ سيتم اطلاق التقرير بالتزامن مع اطلاق فعاليات يوم البيئة الوطني </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extLst>
                  <a:ext uri="{0D108BD9-81ED-4DB2-BD59-A6C34878D82A}">
                    <a16:rowId xmlns:a16="http://schemas.microsoft.com/office/drawing/2014/main" xmlns="" val="10001"/>
                  </a:ext>
                </a:extLst>
              </a:tr>
              <a:tr h="301752">
                <a:tc>
                  <a:txBody>
                    <a:bodyPr/>
                    <a:lstStyle/>
                    <a:p>
                      <a:pPr marL="0" marR="0" algn="ctr" rtl="1">
                        <a:lnSpc>
                          <a:spcPct val="115000"/>
                        </a:lnSpc>
                        <a:spcBef>
                          <a:spcPts val="0"/>
                        </a:spcBef>
                        <a:spcAft>
                          <a:spcPts val="0"/>
                        </a:spcAft>
                      </a:pPr>
                      <a:r>
                        <a:rPr lang="ar-SA" sz="1200" dirty="0">
                          <a:effectLst/>
                        </a:rPr>
                        <a:t>12-14/فبراير </a:t>
                      </a:r>
                      <a:endParaRPr lang="en-US" sz="1200" b="0" dirty="0">
                        <a:effectLst/>
                        <a:latin typeface="Sakkal Majalla" pitchFamily="2" charset="-78"/>
                        <a:ea typeface="Calibri"/>
                        <a:cs typeface="Sakkal Majalla" pitchFamily="2" charset="-78"/>
                      </a:endParaRPr>
                    </a:p>
                  </a:txBody>
                  <a:tcPr anchor="ctr"/>
                </a:tc>
                <a:tc>
                  <a:txBody>
                    <a:bodyPr/>
                    <a:lstStyle/>
                    <a:p>
                      <a:pPr marL="0" marR="0" algn="r" rtl="1">
                        <a:lnSpc>
                          <a:spcPct val="115000"/>
                        </a:lnSpc>
                        <a:spcBef>
                          <a:spcPts val="0"/>
                        </a:spcBef>
                        <a:spcAft>
                          <a:spcPts val="0"/>
                        </a:spcAft>
                      </a:pPr>
                      <a:r>
                        <a:rPr lang="ar-SA" sz="1200" dirty="0">
                          <a:effectLst/>
                        </a:rPr>
                        <a:t>القمة الحكومية – الأمن الغذائي </a:t>
                      </a:r>
                      <a:endParaRPr lang="en-US" sz="1200" b="0" dirty="0">
                        <a:effectLst/>
                        <a:latin typeface="Sakkal Majalla" pitchFamily="2" charset="-78"/>
                        <a:ea typeface="Calibri"/>
                        <a:cs typeface="Sakkal Majalla" pitchFamily="2" charset="-78"/>
                      </a:endParaRPr>
                    </a:p>
                  </a:txBody>
                  <a:tcPr anchor="ctr"/>
                </a:tc>
                <a:extLst>
                  <a:ext uri="{0D108BD9-81ED-4DB2-BD59-A6C34878D82A}">
                    <a16:rowId xmlns:a16="http://schemas.microsoft.com/office/drawing/2014/main" xmlns="" val="10002"/>
                  </a:ext>
                </a:extLst>
              </a:tr>
              <a:tr h="400068">
                <a:tc>
                  <a:txBody>
                    <a:bodyPr/>
                    <a:lstStyle/>
                    <a:p>
                      <a:pPr marL="0" marR="0" algn="ctr">
                        <a:lnSpc>
                          <a:spcPct val="115000"/>
                        </a:lnSpc>
                        <a:spcBef>
                          <a:spcPts val="0"/>
                        </a:spcBef>
                        <a:spcAft>
                          <a:spcPts val="0"/>
                        </a:spcAft>
                      </a:pPr>
                      <a:r>
                        <a:rPr lang="ar-SA" sz="1200" dirty="0">
                          <a:effectLst/>
                        </a:rPr>
                        <a:t>مارس </a:t>
                      </a:r>
                      <a:endParaRPr lang="en-US" sz="1200" b="0" dirty="0">
                        <a:solidFill>
                          <a:schemeClr val="tx1"/>
                        </a:solidFill>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r" rtl="1">
                        <a:lnSpc>
                          <a:spcPct val="115000"/>
                        </a:lnSpc>
                        <a:spcBef>
                          <a:spcPts val="0"/>
                        </a:spcBef>
                        <a:spcAft>
                          <a:spcPts val="0"/>
                        </a:spcAft>
                      </a:pPr>
                      <a:r>
                        <a:rPr lang="en-US" sz="1200" dirty="0">
                          <a:effectLst/>
                        </a:rPr>
                        <a:t>• </a:t>
                      </a:r>
                      <a:r>
                        <a:rPr lang="ar-SA" sz="1200" dirty="0">
                          <a:effectLst/>
                        </a:rPr>
                        <a:t>تنفيذ مبادرة ساعة الأرض بهدف رفع وعي المجتمع بكافة فئاته بشأن التغير المناخي البيئية </a:t>
                      </a:r>
                      <a:endParaRPr lang="en-US" sz="1200" b="0" dirty="0">
                        <a:solidFill>
                          <a:schemeClr val="tx1"/>
                        </a:solidFill>
                        <a:effectLst/>
                        <a:latin typeface="Sakkal Majalla" pitchFamily="2" charset="-78"/>
                        <a:ea typeface="Calibri"/>
                        <a:cs typeface="Sakkal Majalla" pitchFamily="2" charset="-78"/>
                      </a:endParaRPr>
                    </a:p>
                  </a:txBody>
                  <a:tcPr anchor="ctr">
                    <a:solidFill>
                      <a:schemeClr val="bg1">
                        <a:lumMod val="95000"/>
                      </a:schemeClr>
                    </a:solidFill>
                  </a:tcPr>
                </a:tc>
                <a:extLst>
                  <a:ext uri="{0D108BD9-81ED-4DB2-BD59-A6C34878D82A}">
                    <a16:rowId xmlns:a16="http://schemas.microsoft.com/office/drawing/2014/main" xmlns="" val="10004"/>
                  </a:ext>
                </a:extLst>
              </a:tr>
              <a:tr h="434549">
                <a:tc>
                  <a:txBody>
                    <a:bodyPr/>
                    <a:lstStyle/>
                    <a:p>
                      <a:pPr marL="0" marR="0" algn="ctr">
                        <a:lnSpc>
                          <a:spcPct val="115000"/>
                        </a:lnSpc>
                        <a:spcBef>
                          <a:spcPts val="0"/>
                        </a:spcBef>
                        <a:spcAft>
                          <a:spcPts val="0"/>
                        </a:spcAft>
                      </a:pPr>
                      <a:r>
                        <a:rPr lang="ar-SA" sz="1200" dirty="0">
                          <a:effectLst/>
                        </a:rPr>
                        <a:t> مارس وابريل</a:t>
                      </a:r>
                      <a:endParaRPr lang="en-US" sz="1200" b="0" dirty="0">
                        <a:effectLst/>
                        <a:latin typeface="Sakkal Majalla" pitchFamily="2" charset="-78"/>
                        <a:ea typeface="Calibri"/>
                        <a:cs typeface="Sakkal Majalla" pitchFamily="2" charset="-78"/>
                      </a:endParaRPr>
                    </a:p>
                  </a:txBody>
                  <a:tcPr anchor="ctr"/>
                </a:tc>
                <a:tc>
                  <a:txBody>
                    <a:bodyPr/>
                    <a:lstStyle/>
                    <a:p>
                      <a:pPr marL="0" marR="0" algn="r" rtl="1">
                        <a:lnSpc>
                          <a:spcPct val="115000"/>
                        </a:lnSpc>
                        <a:spcBef>
                          <a:spcPts val="0"/>
                        </a:spcBef>
                        <a:spcAft>
                          <a:spcPts val="0"/>
                        </a:spcAft>
                      </a:pPr>
                      <a:r>
                        <a:rPr lang="en-US" sz="1200" dirty="0">
                          <a:effectLst/>
                        </a:rPr>
                        <a:t>• </a:t>
                      </a:r>
                      <a:r>
                        <a:rPr lang="ar-SA" sz="1200" dirty="0">
                          <a:effectLst/>
                        </a:rPr>
                        <a:t>تنفيذ حملة  ( حملة الصافي والشعري ) بهدف رفع وعي الصيادين حول الصيد المستدام </a:t>
                      </a:r>
                      <a:endParaRPr lang="en-US" sz="1200" b="0" dirty="0">
                        <a:effectLst/>
                        <a:latin typeface="Sakkal Majalla" pitchFamily="2" charset="-78"/>
                        <a:ea typeface="Calibri"/>
                        <a:cs typeface="Sakkal Majalla" pitchFamily="2" charset="-78"/>
                      </a:endParaRPr>
                    </a:p>
                  </a:txBody>
                  <a:tcPr anchor="ctr"/>
                </a:tc>
                <a:extLst>
                  <a:ext uri="{0D108BD9-81ED-4DB2-BD59-A6C34878D82A}">
                    <a16:rowId xmlns:a16="http://schemas.microsoft.com/office/drawing/2014/main" xmlns="" val="10005"/>
                  </a:ext>
                </a:extLst>
              </a:tr>
              <a:tr h="1200204">
                <a:tc>
                  <a:txBody>
                    <a:bodyPr/>
                    <a:lstStyle/>
                    <a:p>
                      <a:pPr marL="0" marR="0" algn="ctr">
                        <a:lnSpc>
                          <a:spcPct val="115000"/>
                        </a:lnSpc>
                        <a:spcBef>
                          <a:spcPts val="0"/>
                        </a:spcBef>
                        <a:spcAft>
                          <a:spcPts val="0"/>
                        </a:spcAft>
                      </a:pPr>
                      <a:r>
                        <a:rPr lang="ar-SA" sz="1200" dirty="0">
                          <a:effectLst/>
                        </a:rPr>
                        <a:t>ابريل</a:t>
                      </a:r>
                      <a:endParaRPr lang="en-US" sz="1200" dirty="0">
                        <a:effectLst/>
                      </a:endParaRPr>
                    </a:p>
                    <a:p>
                      <a:pPr marL="0" marR="0" algn="ctr">
                        <a:lnSpc>
                          <a:spcPct val="115000"/>
                        </a:lnSpc>
                        <a:spcBef>
                          <a:spcPts val="0"/>
                        </a:spcBef>
                        <a:spcAft>
                          <a:spcPts val="0"/>
                        </a:spcAft>
                      </a:pPr>
                      <a:r>
                        <a:rPr lang="ar-SA" sz="1200" dirty="0">
                          <a:effectLst/>
                        </a:rPr>
                        <a:t> </a:t>
                      </a:r>
                      <a:endParaRPr lang="en-US" sz="1200" dirty="0">
                        <a:effectLst/>
                      </a:endParaRPr>
                    </a:p>
                    <a:p>
                      <a:pPr marL="0" marR="0" algn="ctr">
                        <a:lnSpc>
                          <a:spcPct val="115000"/>
                        </a:lnSpc>
                        <a:spcBef>
                          <a:spcPts val="0"/>
                        </a:spcBef>
                        <a:spcAft>
                          <a:spcPts val="0"/>
                        </a:spcAft>
                      </a:pPr>
                      <a:r>
                        <a:rPr lang="ar-SA" sz="1200" dirty="0">
                          <a:effectLst/>
                        </a:rPr>
                        <a:t> </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r" rtl="1">
                        <a:lnSpc>
                          <a:spcPct val="115000"/>
                        </a:lnSpc>
                        <a:spcBef>
                          <a:spcPts val="0"/>
                        </a:spcBef>
                        <a:spcAft>
                          <a:spcPts val="0"/>
                        </a:spcAft>
                      </a:pPr>
                      <a:r>
                        <a:rPr lang="en-US" sz="1200" dirty="0">
                          <a:effectLst/>
                        </a:rPr>
                        <a:t> • </a:t>
                      </a:r>
                      <a:r>
                        <a:rPr lang="ar-SA" sz="1200" dirty="0">
                          <a:effectLst/>
                        </a:rPr>
                        <a:t>تنفيذ مبادرة  ( مجسمات الاستهلاك والترشيد  ) بهدف رفع وعي المجتمع بكافة فئاته حول الادارة السليمة للنفايات وفرز النفايات</a:t>
                      </a:r>
                      <a:endParaRPr lang="en-US" sz="1200" dirty="0">
                        <a:effectLst/>
                      </a:endParaRPr>
                    </a:p>
                    <a:p>
                      <a:pPr marL="0" marR="0" algn="r" rtl="1">
                        <a:lnSpc>
                          <a:spcPct val="115000"/>
                        </a:lnSpc>
                        <a:spcBef>
                          <a:spcPts val="0"/>
                        </a:spcBef>
                        <a:spcAft>
                          <a:spcPts val="0"/>
                        </a:spcAft>
                      </a:pPr>
                      <a:r>
                        <a:rPr lang="en-US" sz="1200" dirty="0">
                          <a:effectLst/>
                        </a:rPr>
                        <a:t> • </a:t>
                      </a:r>
                      <a:r>
                        <a:rPr lang="ar-SA" sz="1200" dirty="0">
                          <a:effectLst/>
                        </a:rPr>
                        <a:t>تنفيذ مبادرة محطة</a:t>
                      </a:r>
                      <a:r>
                        <a:rPr lang="en-US" sz="1200" dirty="0">
                          <a:effectLst/>
                        </a:rPr>
                        <a:t> 3-RS  </a:t>
                      </a:r>
                      <a:r>
                        <a:rPr lang="ar-SA" sz="1200" dirty="0">
                          <a:effectLst/>
                        </a:rPr>
                        <a:t>الابتكارية بهدف رفع وعي المجتمع بكافة فئاته بشأن الادارة السليمة للنفايات وفرز النفايات</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extLst>
                  <a:ext uri="{0D108BD9-81ED-4DB2-BD59-A6C34878D82A}">
                    <a16:rowId xmlns:a16="http://schemas.microsoft.com/office/drawing/2014/main" xmlns="" val="10006"/>
                  </a:ext>
                </a:extLst>
              </a:tr>
              <a:tr h="400068">
                <a:tc>
                  <a:txBody>
                    <a:bodyPr/>
                    <a:lstStyle/>
                    <a:p>
                      <a:pPr marL="0" marR="0" algn="ctr">
                        <a:lnSpc>
                          <a:spcPct val="115000"/>
                        </a:lnSpc>
                        <a:spcBef>
                          <a:spcPts val="0"/>
                        </a:spcBef>
                        <a:spcAft>
                          <a:spcPts val="0"/>
                        </a:spcAft>
                      </a:pPr>
                      <a:r>
                        <a:rPr lang="ar-SA" sz="1200" dirty="0">
                          <a:effectLst/>
                        </a:rPr>
                        <a:t>ابريل </a:t>
                      </a:r>
                      <a:endParaRPr lang="en-US" sz="1200" b="0" dirty="0">
                        <a:effectLst/>
                        <a:latin typeface="Sakkal Majalla" pitchFamily="2" charset="-78"/>
                        <a:ea typeface="Calibri"/>
                        <a:cs typeface="Sakkal Majalla" pitchFamily="2" charset="-78"/>
                      </a:endParaRPr>
                    </a:p>
                  </a:txBody>
                  <a:tcPr anchor="ctr"/>
                </a:tc>
                <a:tc>
                  <a:txBody>
                    <a:bodyPr/>
                    <a:lstStyle/>
                    <a:p>
                      <a:pPr marL="0" marR="0" algn="r" rtl="1">
                        <a:lnSpc>
                          <a:spcPct val="115000"/>
                        </a:lnSpc>
                        <a:spcBef>
                          <a:spcPts val="0"/>
                        </a:spcBef>
                        <a:spcAft>
                          <a:spcPts val="0"/>
                        </a:spcAft>
                      </a:pPr>
                      <a:r>
                        <a:rPr lang="en-US" sz="1200" dirty="0">
                          <a:effectLst/>
                        </a:rPr>
                        <a:t>• </a:t>
                      </a:r>
                      <a:r>
                        <a:rPr lang="ar-SA" sz="1200" dirty="0">
                          <a:effectLst/>
                        </a:rPr>
                        <a:t>تنفيذ مبادرة مختبر الابتكار والخلو الطلابية  في مجال ال</a:t>
                      </a:r>
                      <a:r>
                        <a:rPr lang="ar-AE" sz="1200" dirty="0">
                          <a:effectLst/>
                        </a:rPr>
                        <a:t>إ</a:t>
                      </a:r>
                      <a:r>
                        <a:rPr lang="ar-SA" sz="1200" dirty="0">
                          <a:effectLst/>
                        </a:rPr>
                        <a:t>نتاج والاستهلاك المستدام</a:t>
                      </a:r>
                      <a:r>
                        <a:rPr lang="ar-AE" sz="1200" dirty="0">
                          <a:effectLst/>
                        </a:rPr>
                        <a:t>ي</a:t>
                      </a:r>
                      <a:r>
                        <a:rPr lang="ar-SA" sz="1200" dirty="0">
                          <a:effectLst/>
                        </a:rPr>
                        <a:t>ن  </a:t>
                      </a:r>
                      <a:endParaRPr lang="en-US" sz="1200" b="0" dirty="0">
                        <a:effectLst/>
                        <a:latin typeface="Sakkal Majalla" pitchFamily="2" charset="-78"/>
                        <a:ea typeface="Calibri"/>
                        <a:cs typeface="Sakkal Majalla" pitchFamily="2" charset="-78"/>
                      </a:endParaRPr>
                    </a:p>
                  </a:txBody>
                  <a:tcPr anchor="ctr"/>
                </a:tc>
                <a:extLst>
                  <a:ext uri="{0D108BD9-81ED-4DB2-BD59-A6C34878D82A}">
                    <a16:rowId xmlns:a16="http://schemas.microsoft.com/office/drawing/2014/main" xmlns="" val="10007"/>
                  </a:ext>
                </a:extLst>
              </a:tr>
              <a:tr h="400068">
                <a:tc>
                  <a:txBody>
                    <a:bodyPr/>
                    <a:lstStyle/>
                    <a:p>
                      <a:pPr marL="0" marR="0" algn="ctr">
                        <a:lnSpc>
                          <a:spcPct val="115000"/>
                        </a:lnSpc>
                        <a:spcBef>
                          <a:spcPts val="0"/>
                        </a:spcBef>
                        <a:spcAft>
                          <a:spcPts val="0"/>
                        </a:spcAft>
                      </a:pPr>
                      <a:r>
                        <a:rPr lang="ar-SA" sz="1200" dirty="0">
                          <a:effectLst/>
                        </a:rPr>
                        <a:t>ابريل </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r" rtl="1">
                        <a:lnSpc>
                          <a:spcPct val="115000"/>
                        </a:lnSpc>
                        <a:spcBef>
                          <a:spcPts val="0"/>
                        </a:spcBef>
                        <a:spcAft>
                          <a:spcPts val="0"/>
                        </a:spcAft>
                      </a:pPr>
                      <a:r>
                        <a:rPr lang="ar-SA" sz="1200" dirty="0">
                          <a:effectLst/>
                        </a:rPr>
                        <a:t>• تنفيذ الملتقى الأول لأفضل الممارسات في مجال ال</a:t>
                      </a:r>
                      <a:r>
                        <a:rPr lang="ar-AE" sz="1200" dirty="0">
                          <a:effectLst/>
                        </a:rPr>
                        <a:t>إن</a:t>
                      </a:r>
                      <a:r>
                        <a:rPr lang="ar-SA" sz="1200" dirty="0">
                          <a:effectLst/>
                        </a:rPr>
                        <a:t>تاج والاستهلاك المستدامين</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extLst>
                  <a:ext uri="{0D108BD9-81ED-4DB2-BD59-A6C34878D82A}">
                    <a16:rowId xmlns:a16="http://schemas.microsoft.com/office/drawing/2014/main" xmlns="" val="10008"/>
                  </a:ext>
                </a:extLst>
              </a:tr>
              <a:tr h="301752">
                <a:tc>
                  <a:txBody>
                    <a:bodyPr/>
                    <a:lstStyle/>
                    <a:p>
                      <a:pPr marL="0" marR="0" algn="ctr">
                        <a:lnSpc>
                          <a:spcPct val="115000"/>
                        </a:lnSpc>
                        <a:spcBef>
                          <a:spcPts val="0"/>
                        </a:spcBef>
                        <a:spcAft>
                          <a:spcPts val="0"/>
                        </a:spcAft>
                      </a:pPr>
                      <a:r>
                        <a:rPr lang="ar-SA" sz="1200" dirty="0">
                          <a:effectLst/>
                        </a:rPr>
                        <a:t>يونيو </a:t>
                      </a:r>
                      <a:endParaRPr lang="en-US" sz="1200" b="0" dirty="0">
                        <a:effectLst/>
                        <a:latin typeface="Sakkal Majalla" pitchFamily="2" charset="-78"/>
                        <a:ea typeface="Calibri"/>
                        <a:cs typeface="Sakkal Majalla" pitchFamily="2" charset="-78"/>
                      </a:endParaRPr>
                    </a:p>
                  </a:txBody>
                  <a:tcPr anchor="ctr"/>
                </a:tc>
                <a:tc>
                  <a:txBody>
                    <a:bodyPr/>
                    <a:lstStyle/>
                    <a:p>
                      <a:pPr marL="0" marR="0" algn="r" rtl="1">
                        <a:lnSpc>
                          <a:spcPct val="115000"/>
                        </a:lnSpc>
                        <a:spcBef>
                          <a:spcPts val="0"/>
                        </a:spcBef>
                        <a:spcAft>
                          <a:spcPts val="0"/>
                        </a:spcAft>
                      </a:pPr>
                      <a:r>
                        <a:rPr lang="en-US" sz="1200" dirty="0">
                          <a:effectLst/>
                        </a:rPr>
                        <a:t>• </a:t>
                      </a:r>
                      <a:r>
                        <a:rPr lang="ar-SA" sz="1200" dirty="0">
                          <a:effectLst/>
                        </a:rPr>
                        <a:t>يوم البيئة العالمي </a:t>
                      </a:r>
                      <a:endParaRPr lang="en-US" sz="1200" b="0" dirty="0">
                        <a:effectLst/>
                        <a:latin typeface="Sakkal Majalla" pitchFamily="2" charset="-78"/>
                        <a:ea typeface="Calibri"/>
                        <a:cs typeface="Sakkal Majalla" pitchFamily="2" charset="-78"/>
                      </a:endParaRPr>
                    </a:p>
                  </a:txBody>
                  <a:tcPr anchor="ctr"/>
                </a:tc>
                <a:extLst>
                  <a:ext uri="{0D108BD9-81ED-4DB2-BD59-A6C34878D82A}">
                    <a16:rowId xmlns:a16="http://schemas.microsoft.com/office/drawing/2014/main" xmlns="" val="10009"/>
                  </a:ext>
                </a:extLst>
              </a:tr>
            </a:tbl>
          </a:graphicData>
        </a:graphic>
      </p:graphicFrame>
      <p:sp>
        <p:nvSpPr>
          <p:cNvPr id="2" name="Rectangle 1"/>
          <p:cNvSpPr/>
          <p:nvPr/>
        </p:nvSpPr>
        <p:spPr>
          <a:xfrm>
            <a:off x="539552" y="1067732"/>
            <a:ext cx="8312396" cy="338554"/>
          </a:xfrm>
          <a:prstGeom prst="rect">
            <a:avLst/>
          </a:prstGeom>
        </p:spPr>
        <p:txBody>
          <a:bodyPr wrap="square">
            <a:spAutoFit/>
          </a:bodyPr>
          <a:lstStyle/>
          <a:p>
            <a:pPr algn="r"/>
            <a:r>
              <a:rPr lang="ar-AE" sz="1600" b="1" dirty="0">
                <a:solidFill>
                  <a:srgbClr val="B68A35"/>
                </a:solidFill>
                <a:latin typeface="Sakkal Majalla" pitchFamily="2" charset="-78"/>
                <a:cs typeface="Sakkal Majalla" pitchFamily="2" charset="-78"/>
              </a:rPr>
              <a:t>الفعاليات المصاحبة ليوم البيئة الوطني خلال الفترة</a:t>
            </a:r>
            <a:r>
              <a:rPr lang="en-US" sz="1600" b="1" dirty="0">
                <a:solidFill>
                  <a:srgbClr val="B68A35"/>
                </a:solidFill>
                <a:latin typeface="Sakkal Majalla" pitchFamily="2" charset="-78"/>
                <a:cs typeface="Sakkal Majalla" pitchFamily="2" charset="-78"/>
              </a:rPr>
              <a:t> </a:t>
            </a:r>
            <a:r>
              <a:rPr lang="ar-AE" sz="1600" dirty="0">
                <a:solidFill>
                  <a:srgbClr val="B68A35"/>
                </a:solidFill>
                <a:latin typeface="Sakkal Majalla" pitchFamily="2" charset="-78"/>
                <a:cs typeface="Sakkal Majalla" pitchFamily="2" charset="-78"/>
              </a:rPr>
              <a:t>من 4 فبراير حتى 5 يونيو 2017</a:t>
            </a:r>
            <a:endParaRPr lang="en-US" sz="1600" dirty="0">
              <a:solidFill>
                <a:srgbClr val="B68A35"/>
              </a:solidFill>
            </a:endParaRPr>
          </a:p>
        </p:txBody>
      </p:sp>
    </p:spTree>
    <p:extLst>
      <p:ext uri="{BB962C8B-B14F-4D97-AF65-F5344CB8AC3E}">
        <p14:creationId xmlns:p14="http://schemas.microsoft.com/office/powerpoint/2010/main" val="22136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79460" t="17866" r="15231" b="73085"/>
          <a:stretch/>
        </p:blipFill>
        <p:spPr bwMode="auto">
          <a:xfrm>
            <a:off x="7956376" y="980728"/>
            <a:ext cx="745149" cy="768368"/>
          </a:xfrm>
          <a:prstGeom prst="rect">
            <a:avLst/>
          </a:prstGeom>
          <a:ln>
            <a:noFill/>
          </a:ln>
          <a:extLst>
            <a:ext uri="{53640926-AAD7-44D8-BBD7-CCE9431645EC}">
              <a14:shadowObscured xmlns:a14="http://schemas.microsoft.com/office/drawing/2010/main"/>
            </a:ext>
          </a:extLst>
        </p:spPr>
      </p:pic>
      <p:graphicFrame>
        <p:nvGraphicFramePr>
          <p:cNvPr id="2" name="Table 1"/>
          <p:cNvGraphicFramePr>
            <a:graphicFrameLocks noGrp="1"/>
          </p:cNvGraphicFramePr>
          <p:nvPr>
            <p:extLst>
              <p:ext uri="{D42A27DB-BD31-4B8C-83A1-F6EECF244321}">
                <p14:modId xmlns:p14="http://schemas.microsoft.com/office/powerpoint/2010/main" val="645381984"/>
              </p:ext>
            </p:extLst>
          </p:nvPr>
        </p:nvGraphicFramePr>
        <p:xfrm>
          <a:off x="395536" y="1772816"/>
          <a:ext cx="8280920" cy="4784825"/>
        </p:xfrm>
        <a:graphic>
          <a:graphicData uri="http://schemas.openxmlformats.org/drawingml/2006/table">
            <a:tbl>
              <a:tblPr rtl="1" firstRow="1" firstCol="1" bandRow="1">
                <a:tableStyleId>{2D5ABB26-0587-4C30-8999-92F81FD0307C}</a:tableStyleId>
              </a:tblPr>
              <a:tblGrid>
                <a:gridCol w="2234310">
                  <a:extLst>
                    <a:ext uri="{9D8B030D-6E8A-4147-A177-3AD203B41FA5}">
                      <a16:colId xmlns:a16="http://schemas.microsoft.com/office/drawing/2014/main" xmlns="" val="20000"/>
                    </a:ext>
                  </a:extLst>
                </a:gridCol>
                <a:gridCol w="2961499">
                  <a:extLst>
                    <a:ext uri="{9D8B030D-6E8A-4147-A177-3AD203B41FA5}">
                      <a16:colId xmlns:a16="http://schemas.microsoft.com/office/drawing/2014/main" xmlns="" val="20001"/>
                    </a:ext>
                  </a:extLst>
                </a:gridCol>
                <a:gridCol w="3085111">
                  <a:extLst>
                    <a:ext uri="{9D8B030D-6E8A-4147-A177-3AD203B41FA5}">
                      <a16:colId xmlns:a16="http://schemas.microsoft.com/office/drawing/2014/main" xmlns="" val="20002"/>
                    </a:ext>
                  </a:extLst>
                </a:gridCol>
              </a:tblGrid>
              <a:tr h="404857">
                <a:tc>
                  <a:txBody>
                    <a:bodyPr/>
                    <a:lstStyle/>
                    <a:p>
                      <a:pPr marL="0" marR="0" algn="ctr" rtl="1">
                        <a:lnSpc>
                          <a:spcPct val="115000"/>
                        </a:lnSpc>
                        <a:spcBef>
                          <a:spcPts val="0"/>
                        </a:spcBef>
                        <a:spcAft>
                          <a:spcPts val="0"/>
                        </a:spcAft>
                      </a:pPr>
                      <a:r>
                        <a:rPr lang="ar-SA" sz="1200" b="0" dirty="0">
                          <a:solidFill>
                            <a:schemeClr val="bg1"/>
                          </a:solidFill>
                          <a:effectLst/>
                          <a:latin typeface="Sakkal Majalla" pitchFamily="2" charset="-78"/>
                          <a:cs typeface="Sakkal Majalla" pitchFamily="2" charset="-78"/>
                        </a:rPr>
                        <a:t>الفعاليات المصاحبة ليوم البيئة الوطن</a:t>
                      </a:r>
                      <a:r>
                        <a:rPr lang="ar-AE" sz="1200" b="0" dirty="0">
                          <a:solidFill>
                            <a:schemeClr val="bg1"/>
                          </a:solidFill>
                          <a:effectLst/>
                          <a:latin typeface="Sakkal Majalla" pitchFamily="2" charset="-78"/>
                          <a:cs typeface="Sakkal Majalla" pitchFamily="2" charset="-78"/>
                        </a:rPr>
                        <a:t>ي</a:t>
                      </a:r>
                    </a:p>
                  </a:txBody>
                  <a:tcPr anchor="ctr">
                    <a:solidFill>
                      <a:srgbClr val="B88B35"/>
                    </a:solidFill>
                  </a:tcPr>
                </a:tc>
                <a:tc>
                  <a:txBody>
                    <a:bodyPr/>
                    <a:lstStyle/>
                    <a:p>
                      <a:pPr marL="0" marR="0" algn="ctr" rtl="1">
                        <a:lnSpc>
                          <a:spcPct val="115000"/>
                        </a:lnSpc>
                        <a:spcBef>
                          <a:spcPts val="0"/>
                        </a:spcBef>
                        <a:spcAft>
                          <a:spcPts val="0"/>
                        </a:spcAft>
                      </a:pPr>
                      <a:r>
                        <a:rPr lang="ar-AE" sz="1200" dirty="0">
                          <a:solidFill>
                            <a:schemeClr val="bg1"/>
                          </a:solidFill>
                          <a:effectLst/>
                          <a:latin typeface="Sakkal Majalla" pitchFamily="2" charset="-78"/>
                          <a:cs typeface="Sakkal Majalla" pitchFamily="2" charset="-78"/>
                        </a:rPr>
                        <a:t>المكان</a:t>
                      </a:r>
                      <a:endParaRPr lang="en-US" sz="1200" b="0" dirty="0">
                        <a:solidFill>
                          <a:schemeClr val="bg1"/>
                        </a:solidFill>
                        <a:effectLst/>
                        <a:latin typeface="Sakkal Majalla" pitchFamily="2" charset="-78"/>
                        <a:ea typeface="Calibri"/>
                        <a:cs typeface="Sakkal Majalla" pitchFamily="2" charset="-78"/>
                      </a:endParaRPr>
                    </a:p>
                  </a:txBody>
                  <a:tcPr anchor="ctr">
                    <a:solidFill>
                      <a:srgbClr val="B88B35"/>
                    </a:solidFill>
                  </a:tcPr>
                </a:tc>
                <a:tc>
                  <a:txBody>
                    <a:bodyPr/>
                    <a:lstStyle/>
                    <a:p>
                      <a:pPr marL="0" marR="0" algn="ctr" rtl="1">
                        <a:lnSpc>
                          <a:spcPct val="115000"/>
                        </a:lnSpc>
                        <a:spcBef>
                          <a:spcPts val="0"/>
                        </a:spcBef>
                        <a:spcAft>
                          <a:spcPts val="0"/>
                        </a:spcAft>
                      </a:pPr>
                      <a:r>
                        <a:rPr lang="ar-AE" sz="1200" dirty="0">
                          <a:solidFill>
                            <a:schemeClr val="bg1"/>
                          </a:solidFill>
                          <a:effectLst/>
                          <a:latin typeface="Sakkal Majalla" pitchFamily="2" charset="-78"/>
                          <a:cs typeface="Sakkal Majalla" pitchFamily="2" charset="-78"/>
                        </a:rPr>
                        <a:t>الوقت</a:t>
                      </a:r>
                      <a:endParaRPr lang="en-US" sz="1200" b="0" dirty="0">
                        <a:solidFill>
                          <a:schemeClr val="bg1"/>
                        </a:solidFill>
                        <a:effectLst/>
                        <a:latin typeface="Sakkal Majalla" pitchFamily="2" charset="-78"/>
                        <a:ea typeface="Calibri"/>
                        <a:cs typeface="Sakkal Majalla" pitchFamily="2" charset="-78"/>
                      </a:endParaRPr>
                    </a:p>
                  </a:txBody>
                  <a:tcPr anchor="ctr">
                    <a:solidFill>
                      <a:srgbClr val="B88B35"/>
                    </a:solidFill>
                  </a:tcPr>
                </a:tc>
                <a:extLst>
                  <a:ext uri="{0D108BD9-81ED-4DB2-BD59-A6C34878D82A}">
                    <a16:rowId xmlns:a16="http://schemas.microsoft.com/office/drawing/2014/main" xmlns="" val="10000"/>
                  </a:ext>
                </a:extLst>
              </a:tr>
              <a:tr h="297715">
                <a:tc>
                  <a:txBody>
                    <a:bodyPr/>
                    <a:lstStyle/>
                    <a:p>
                      <a:pPr marL="0" marR="0" algn="r" rtl="1">
                        <a:lnSpc>
                          <a:spcPct val="115000"/>
                        </a:lnSpc>
                        <a:spcBef>
                          <a:spcPts val="0"/>
                        </a:spcBef>
                        <a:spcAft>
                          <a:spcPts val="0"/>
                        </a:spcAft>
                      </a:pPr>
                      <a:r>
                        <a:rPr lang="ar-AE" sz="1200" dirty="0">
                          <a:effectLst/>
                          <a:latin typeface="Sakkal Majalla" pitchFamily="2" charset="-78"/>
                          <a:cs typeface="Sakkal Majalla" pitchFamily="2" charset="-78"/>
                        </a:rPr>
                        <a:t>يوم البيئة الوطني </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ctr" rtl="1">
                        <a:lnSpc>
                          <a:spcPct val="115000"/>
                        </a:lnSpc>
                        <a:spcBef>
                          <a:spcPts val="0"/>
                        </a:spcBef>
                        <a:spcAft>
                          <a:spcPts val="0"/>
                        </a:spcAft>
                      </a:pPr>
                      <a:r>
                        <a:rPr lang="ar-AE" sz="1200">
                          <a:effectLst/>
                          <a:latin typeface="Sakkal Majalla" pitchFamily="2" charset="-78"/>
                          <a:cs typeface="Sakkal Majalla" pitchFamily="2" charset="-78"/>
                        </a:rPr>
                        <a:t>-</a:t>
                      </a:r>
                      <a:endParaRPr lang="en-US" sz="1200" b="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ctr" rtl="1">
                        <a:lnSpc>
                          <a:spcPct val="115000"/>
                        </a:lnSpc>
                        <a:spcBef>
                          <a:spcPts val="0"/>
                        </a:spcBef>
                        <a:spcAft>
                          <a:spcPts val="0"/>
                        </a:spcAft>
                      </a:pPr>
                      <a:r>
                        <a:rPr lang="ar-AE" sz="1200" dirty="0">
                          <a:effectLst/>
                          <a:latin typeface="Sakkal Majalla" pitchFamily="2" charset="-78"/>
                          <a:cs typeface="Sakkal Majalla" pitchFamily="2" charset="-78"/>
                        </a:rPr>
                        <a:t>2/4/2016</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extLst>
                  <a:ext uri="{0D108BD9-81ED-4DB2-BD59-A6C34878D82A}">
                    <a16:rowId xmlns:a16="http://schemas.microsoft.com/office/drawing/2014/main" xmlns="" val="10001"/>
                  </a:ext>
                </a:extLst>
              </a:tr>
              <a:tr h="297715">
                <a:tc>
                  <a:txBody>
                    <a:bodyPr/>
                    <a:lstStyle/>
                    <a:p>
                      <a:pPr marL="0" marR="0" algn="r" rtl="1">
                        <a:lnSpc>
                          <a:spcPct val="115000"/>
                        </a:lnSpc>
                        <a:spcBef>
                          <a:spcPts val="0"/>
                        </a:spcBef>
                        <a:spcAft>
                          <a:spcPts val="0"/>
                        </a:spcAft>
                      </a:pPr>
                      <a:r>
                        <a:rPr lang="ar-AE" sz="1200" dirty="0">
                          <a:effectLst/>
                          <a:latin typeface="Sakkal Majalla" pitchFamily="2" charset="-78"/>
                          <a:cs typeface="Sakkal Majalla" pitchFamily="2" charset="-78"/>
                        </a:rPr>
                        <a:t>حملة تجميع علب الألمونيوم</a:t>
                      </a:r>
                      <a:endParaRPr lang="en-US" sz="1200" b="0" dirty="0">
                        <a:effectLst/>
                        <a:latin typeface="Sakkal Majalla" pitchFamily="2" charset="-78"/>
                        <a:ea typeface="Calibri"/>
                        <a:cs typeface="Sakkal Majalla" pitchFamily="2" charset="-78"/>
                      </a:endParaRPr>
                    </a:p>
                  </a:txBody>
                  <a:tcPr anchor="ctr"/>
                </a:tc>
                <a:tc>
                  <a:txBody>
                    <a:bodyPr/>
                    <a:lstStyle/>
                    <a:p>
                      <a:pPr marL="0" marR="0" algn="ctr" rtl="1">
                        <a:lnSpc>
                          <a:spcPct val="115000"/>
                        </a:lnSpc>
                        <a:spcBef>
                          <a:spcPts val="0"/>
                        </a:spcBef>
                        <a:spcAft>
                          <a:spcPts val="0"/>
                        </a:spcAft>
                      </a:pPr>
                      <a:r>
                        <a:rPr lang="ar-AE" sz="1200" dirty="0">
                          <a:effectLst/>
                          <a:latin typeface="Sakkal Majalla" pitchFamily="2" charset="-78"/>
                          <a:cs typeface="Sakkal Majalla" pitchFamily="2" charset="-78"/>
                        </a:rPr>
                        <a:t>الدائرة</a:t>
                      </a:r>
                      <a:endParaRPr lang="en-US" sz="1200" b="0" dirty="0">
                        <a:effectLst/>
                        <a:latin typeface="Sakkal Majalla" pitchFamily="2" charset="-78"/>
                        <a:ea typeface="Calibri"/>
                        <a:cs typeface="Sakkal Majalla" pitchFamily="2" charset="-78"/>
                      </a:endParaRPr>
                    </a:p>
                  </a:txBody>
                  <a:tcPr anchor="ctr"/>
                </a:tc>
                <a:tc>
                  <a:txBody>
                    <a:bodyPr/>
                    <a:lstStyle/>
                    <a:p>
                      <a:pPr marL="0" marR="0" algn="ctr" rtl="1">
                        <a:lnSpc>
                          <a:spcPct val="115000"/>
                        </a:lnSpc>
                        <a:spcBef>
                          <a:spcPts val="0"/>
                        </a:spcBef>
                        <a:spcAft>
                          <a:spcPts val="0"/>
                        </a:spcAft>
                      </a:pPr>
                      <a:r>
                        <a:rPr lang="ar-AE" sz="1200" dirty="0">
                          <a:effectLst/>
                          <a:latin typeface="Sakkal Majalla" pitchFamily="2" charset="-78"/>
                          <a:cs typeface="Sakkal Majalla" pitchFamily="2" charset="-78"/>
                        </a:rPr>
                        <a:t>27/2/2016</a:t>
                      </a:r>
                      <a:endParaRPr lang="en-US" sz="1200" b="0" dirty="0">
                        <a:effectLst/>
                        <a:latin typeface="Sakkal Majalla" pitchFamily="2" charset="-78"/>
                        <a:ea typeface="Calibri"/>
                        <a:cs typeface="Sakkal Majalla" pitchFamily="2" charset="-78"/>
                      </a:endParaRPr>
                    </a:p>
                  </a:txBody>
                  <a:tcPr anchor="ctr"/>
                </a:tc>
                <a:extLst>
                  <a:ext uri="{0D108BD9-81ED-4DB2-BD59-A6C34878D82A}">
                    <a16:rowId xmlns:a16="http://schemas.microsoft.com/office/drawing/2014/main" xmlns="" val="10002"/>
                  </a:ext>
                </a:extLst>
              </a:tr>
              <a:tr h="297715">
                <a:tc>
                  <a:txBody>
                    <a:bodyPr/>
                    <a:lstStyle/>
                    <a:p>
                      <a:pPr marL="0" marR="0" algn="r" rtl="1">
                        <a:lnSpc>
                          <a:spcPct val="115000"/>
                        </a:lnSpc>
                        <a:spcBef>
                          <a:spcPts val="0"/>
                        </a:spcBef>
                        <a:spcAft>
                          <a:spcPts val="0"/>
                        </a:spcAft>
                      </a:pPr>
                      <a:r>
                        <a:rPr lang="ar-AE" sz="1200" dirty="0">
                          <a:effectLst/>
                          <a:latin typeface="Sakkal Majalla" pitchFamily="2" charset="-78"/>
                          <a:cs typeface="Sakkal Majalla" pitchFamily="2" charset="-78"/>
                        </a:rPr>
                        <a:t>أسبوع البيئة الخليجي</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ctr" rtl="1">
                        <a:lnSpc>
                          <a:spcPct val="115000"/>
                        </a:lnSpc>
                        <a:spcBef>
                          <a:spcPts val="0"/>
                        </a:spcBef>
                        <a:spcAft>
                          <a:spcPts val="0"/>
                        </a:spcAft>
                      </a:pPr>
                      <a:r>
                        <a:rPr lang="ar-AE" sz="1200">
                          <a:effectLst/>
                          <a:latin typeface="Sakkal Majalla" pitchFamily="2" charset="-78"/>
                          <a:cs typeface="Sakkal Majalla" pitchFamily="2" charset="-78"/>
                        </a:rPr>
                        <a:t>-</a:t>
                      </a:r>
                      <a:endParaRPr lang="en-US" sz="1200" b="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ctr" rtl="1">
                        <a:lnSpc>
                          <a:spcPct val="115000"/>
                        </a:lnSpc>
                        <a:spcBef>
                          <a:spcPts val="0"/>
                        </a:spcBef>
                        <a:spcAft>
                          <a:spcPts val="0"/>
                        </a:spcAft>
                      </a:pPr>
                      <a:r>
                        <a:rPr lang="ar-AE" sz="1200" dirty="0">
                          <a:effectLst/>
                          <a:latin typeface="Sakkal Majalla" pitchFamily="2" charset="-78"/>
                          <a:cs typeface="Sakkal Majalla" pitchFamily="2" charset="-78"/>
                        </a:rPr>
                        <a:t>17-21/2/2016</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extLst>
                  <a:ext uri="{0D108BD9-81ED-4DB2-BD59-A6C34878D82A}">
                    <a16:rowId xmlns:a16="http://schemas.microsoft.com/office/drawing/2014/main" xmlns="" val="10003"/>
                  </a:ext>
                </a:extLst>
              </a:tr>
              <a:tr h="297715">
                <a:tc>
                  <a:txBody>
                    <a:bodyPr/>
                    <a:lstStyle/>
                    <a:p>
                      <a:pPr marL="0" marR="0" algn="r" rtl="1">
                        <a:lnSpc>
                          <a:spcPct val="115000"/>
                        </a:lnSpc>
                        <a:spcBef>
                          <a:spcPts val="0"/>
                        </a:spcBef>
                        <a:spcAft>
                          <a:spcPts val="0"/>
                        </a:spcAft>
                      </a:pPr>
                      <a:r>
                        <a:rPr lang="ar-AE" sz="1200" dirty="0">
                          <a:effectLst/>
                          <a:latin typeface="Sakkal Majalla" pitchFamily="2" charset="-78"/>
                          <a:cs typeface="Sakkal Majalla" pitchFamily="2" charset="-78"/>
                        </a:rPr>
                        <a:t>أسبوع التشجير </a:t>
                      </a:r>
                      <a:endParaRPr lang="en-US" sz="1200" b="0" dirty="0">
                        <a:effectLst/>
                        <a:latin typeface="Sakkal Majalla" pitchFamily="2" charset="-78"/>
                        <a:ea typeface="Calibri"/>
                        <a:cs typeface="Sakkal Majalla" pitchFamily="2" charset="-78"/>
                      </a:endParaRPr>
                    </a:p>
                  </a:txBody>
                  <a:tcPr anchor="ctr"/>
                </a:tc>
                <a:tc>
                  <a:txBody>
                    <a:bodyPr/>
                    <a:lstStyle/>
                    <a:p>
                      <a:pPr marL="0" marR="0" algn="ctr" rtl="1">
                        <a:lnSpc>
                          <a:spcPct val="115000"/>
                        </a:lnSpc>
                        <a:spcBef>
                          <a:spcPts val="0"/>
                        </a:spcBef>
                        <a:spcAft>
                          <a:spcPts val="0"/>
                        </a:spcAft>
                      </a:pPr>
                      <a:r>
                        <a:rPr lang="ar-AE" sz="1200" dirty="0">
                          <a:effectLst/>
                          <a:latin typeface="Sakkal Majalla" pitchFamily="2" charset="-78"/>
                          <a:cs typeface="Sakkal Majalla" pitchFamily="2" charset="-78"/>
                        </a:rPr>
                        <a:t>حديقة صقر + حديقة </a:t>
                      </a:r>
                      <a:r>
                        <a:rPr lang="ar-AE" sz="1200" dirty="0" err="1">
                          <a:effectLst/>
                          <a:latin typeface="Sakkal Majalla" pitchFamily="2" charset="-78"/>
                          <a:cs typeface="Sakkal Majalla" pitchFamily="2" charset="-78"/>
                        </a:rPr>
                        <a:t>شعم</a:t>
                      </a:r>
                      <a:endParaRPr lang="en-US" sz="1200" b="0" dirty="0">
                        <a:effectLst/>
                        <a:latin typeface="Sakkal Majalla" pitchFamily="2" charset="-78"/>
                        <a:ea typeface="Calibri"/>
                        <a:cs typeface="Sakkal Majalla" pitchFamily="2" charset="-78"/>
                      </a:endParaRPr>
                    </a:p>
                  </a:txBody>
                  <a:tcPr anchor="ctr"/>
                </a:tc>
                <a:tc>
                  <a:txBody>
                    <a:bodyPr/>
                    <a:lstStyle/>
                    <a:p>
                      <a:pPr marL="0" marR="0" algn="ctr" rtl="1">
                        <a:lnSpc>
                          <a:spcPct val="115000"/>
                        </a:lnSpc>
                        <a:spcBef>
                          <a:spcPts val="0"/>
                        </a:spcBef>
                        <a:spcAft>
                          <a:spcPts val="0"/>
                        </a:spcAft>
                      </a:pPr>
                      <a:r>
                        <a:rPr lang="ar-AE" sz="1200" dirty="0">
                          <a:effectLst/>
                          <a:latin typeface="Sakkal Majalla" pitchFamily="2" charset="-78"/>
                          <a:cs typeface="Sakkal Majalla" pitchFamily="2" charset="-78"/>
                        </a:rPr>
                        <a:t>21-26/2/2016</a:t>
                      </a:r>
                      <a:endParaRPr lang="en-US" sz="1200" b="0" dirty="0">
                        <a:effectLst/>
                        <a:latin typeface="Sakkal Majalla" pitchFamily="2" charset="-78"/>
                        <a:ea typeface="Calibri"/>
                        <a:cs typeface="Sakkal Majalla" pitchFamily="2" charset="-78"/>
                      </a:endParaRPr>
                    </a:p>
                  </a:txBody>
                  <a:tcPr anchor="ctr"/>
                </a:tc>
                <a:extLst>
                  <a:ext uri="{0D108BD9-81ED-4DB2-BD59-A6C34878D82A}">
                    <a16:rowId xmlns:a16="http://schemas.microsoft.com/office/drawing/2014/main" xmlns="" val="10004"/>
                  </a:ext>
                </a:extLst>
              </a:tr>
              <a:tr h="297715">
                <a:tc>
                  <a:txBody>
                    <a:bodyPr/>
                    <a:lstStyle/>
                    <a:p>
                      <a:pPr marL="0" marR="0" algn="r" rtl="1">
                        <a:lnSpc>
                          <a:spcPct val="115000"/>
                        </a:lnSpc>
                        <a:spcBef>
                          <a:spcPts val="0"/>
                        </a:spcBef>
                        <a:spcAft>
                          <a:spcPts val="0"/>
                        </a:spcAft>
                      </a:pPr>
                      <a:r>
                        <a:rPr lang="ar-AE" sz="1200" dirty="0">
                          <a:effectLst/>
                          <a:latin typeface="Sakkal Majalla" pitchFamily="2" charset="-78"/>
                          <a:cs typeface="Sakkal Majalla" pitchFamily="2" charset="-78"/>
                        </a:rPr>
                        <a:t>ساعة الأرض </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ctr" rtl="1">
                        <a:lnSpc>
                          <a:spcPct val="115000"/>
                        </a:lnSpc>
                        <a:spcBef>
                          <a:spcPts val="0"/>
                        </a:spcBef>
                        <a:spcAft>
                          <a:spcPts val="0"/>
                        </a:spcAft>
                      </a:pPr>
                      <a:r>
                        <a:rPr lang="ar-AE" sz="1200" dirty="0">
                          <a:effectLst/>
                          <a:latin typeface="Sakkal Majalla" pitchFamily="2" charset="-78"/>
                          <a:cs typeface="Sakkal Majalla" pitchFamily="2" charset="-78"/>
                        </a:rPr>
                        <a:t>الدائرة</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ctr" rtl="1">
                        <a:lnSpc>
                          <a:spcPct val="115000"/>
                        </a:lnSpc>
                        <a:spcBef>
                          <a:spcPts val="0"/>
                        </a:spcBef>
                        <a:spcAft>
                          <a:spcPts val="0"/>
                        </a:spcAft>
                      </a:pPr>
                      <a:r>
                        <a:rPr lang="ar-AE" sz="1200" dirty="0">
                          <a:effectLst/>
                          <a:latin typeface="Sakkal Majalla" pitchFamily="2" charset="-78"/>
                          <a:cs typeface="Sakkal Majalla" pitchFamily="2" charset="-78"/>
                        </a:rPr>
                        <a:t>26/2/2016</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extLst>
                  <a:ext uri="{0D108BD9-81ED-4DB2-BD59-A6C34878D82A}">
                    <a16:rowId xmlns:a16="http://schemas.microsoft.com/office/drawing/2014/main" xmlns="" val="10005"/>
                  </a:ext>
                </a:extLst>
              </a:tr>
              <a:tr h="297715">
                <a:tc>
                  <a:txBody>
                    <a:bodyPr/>
                    <a:lstStyle/>
                    <a:p>
                      <a:pPr marL="0" marR="0" algn="r" rtl="1">
                        <a:lnSpc>
                          <a:spcPct val="115000"/>
                        </a:lnSpc>
                        <a:spcBef>
                          <a:spcPts val="0"/>
                        </a:spcBef>
                        <a:spcAft>
                          <a:spcPts val="0"/>
                        </a:spcAft>
                      </a:pPr>
                      <a:r>
                        <a:rPr lang="ar-AE" sz="1200" dirty="0">
                          <a:effectLst/>
                          <a:latin typeface="Sakkal Majalla" pitchFamily="2" charset="-78"/>
                          <a:cs typeface="Sakkal Majalla" pitchFamily="2" charset="-78"/>
                        </a:rPr>
                        <a:t>يوم بلا ورق</a:t>
                      </a:r>
                      <a:endParaRPr lang="en-US" sz="1200" b="0" dirty="0">
                        <a:effectLst/>
                        <a:latin typeface="Sakkal Majalla" pitchFamily="2" charset="-78"/>
                        <a:ea typeface="Calibri"/>
                        <a:cs typeface="Sakkal Majalla" pitchFamily="2" charset="-78"/>
                      </a:endParaRPr>
                    </a:p>
                  </a:txBody>
                  <a:tcPr anchor="ctr"/>
                </a:tc>
                <a:tc>
                  <a:txBody>
                    <a:bodyPr/>
                    <a:lstStyle/>
                    <a:p>
                      <a:pPr marL="0" marR="0" algn="ctr" rtl="1">
                        <a:lnSpc>
                          <a:spcPct val="115000"/>
                        </a:lnSpc>
                        <a:spcBef>
                          <a:spcPts val="0"/>
                        </a:spcBef>
                        <a:spcAft>
                          <a:spcPts val="0"/>
                        </a:spcAft>
                      </a:pPr>
                      <a:r>
                        <a:rPr lang="ar-AE" sz="1200">
                          <a:effectLst/>
                          <a:latin typeface="Sakkal Majalla" pitchFamily="2" charset="-78"/>
                          <a:cs typeface="Sakkal Majalla" pitchFamily="2" charset="-78"/>
                        </a:rPr>
                        <a:t>الدائرة</a:t>
                      </a:r>
                      <a:endParaRPr lang="en-US" sz="1200" b="0">
                        <a:effectLst/>
                        <a:latin typeface="Sakkal Majalla" pitchFamily="2" charset="-78"/>
                        <a:ea typeface="Calibri"/>
                        <a:cs typeface="Sakkal Majalla" pitchFamily="2" charset="-78"/>
                      </a:endParaRPr>
                    </a:p>
                  </a:txBody>
                  <a:tcPr anchor="ctr"/>
                </a:tc>
                <a:tc>
                  <a:txBody>
                    <a:bodyPr/>
                    <a:lstStyle/>
                    <a:p>
                      <a:pPr marL="0" marR="0" algn="ctr" rtl="1">
                        <a:lnSpc>
                          <a:spcPct val="115000"/>
                        </a:lnSpc>
                        <a:spcBef>
                          <a:spcPts val="0"/>
                        </a:spcBef>
                        <a:spcAft>
                          <a:spcPts val="0"/>
                        </a:spcAft>
                      </a:pPr>
                      <a:r>
                        <a:rPr lang="ar-AE" sz="1200" dirty="0">
                          <a:effectLst/>
                          <a:latin typeface="Sakkal Majalla" pitchFamily="2" charset="-78"/>
                          <a:cs typeface="Sakkal Majalla" pitchFamily="2" charset="-78"/>
                        </a:rPr>
                        <a:t>6/3/2016</a:t>
                      </a:r>
                      <a:endParaRPr lang="en-US" sz="1200" b="0" dirty="0">
                        <a:effectLst/>
                        <a:latin typeface="Sakkal Majalla" pitchFamily="2" charset="-78"/>
                        <a:ea typeface="Calibri"/>
                        <a:cs typeface="Sakkal Majalla" pitchFamily="2" charset="-78"/>
                      </a:endParaRPr>
                    </a:p>
                  </a:txBody>
                  <a:tcPr anchor="ctr"/>
                </a:tc>
                <a:extLst>
                  <a:ext uri="{0D108BD9-81ED-4DB2-BD59-A6C34878D82A}">
                    <a16:rowId xmlns:a16="http://schemas.microsoft.com/office/drawing/2014/main" xmlns="" val="10006"/>
                  </a:ext>
                </a:extLst>
              </a:tr>
              <a:tr h="328216">
                <a:tc>
                  <a:txBody>
                    <a:bodyPr/>
                    <a:lstStyle/>
                    <a:p>
                      <a:pPr marL="0" marR="0" algn="r" rtl="1">
                        <a:lnSpc>
                          <a:spcPct val="115000"/>
                        </a:lnSpc>
                        <a:spcBef>
                          <a:spcPts val="0"/>
                        </a:spcBef>
                        <a:spcAft>
                          <a:spcPts val="0"/>
                        </a:spcAft>
                      </a:pPr>
                      <a:r>
                        <a:rPr lang="ar-AE" sz="1200">
                          <a:effectLst/>
                          <a:latin typeface="Sakkal Majalla" pitchFamily="2" charset="-78"/>
                          <a:cs typeface="Sakkal Majalla" pitchFamily="2" charset="-78"/>
                        </a:rPr>
                        <a:t>يوم البيئة العالمي</a:t>
                      </a:r>
                      <a:endParaRPr lang="en-US" sz="1200" b="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ctr" rtl="1">
                        <a:lnSpc>
                          <a:spcPct val="115000"/>
                        </a:lnSpc>
                        <a:spcBef>
                          <a:spcPts val="0"/>
                        </a:spcBef>
                        <a:spcAft>
                          <a:spcPts val="0"/>
                        </a:spcAft>
                      </a:pPr>
                      <a:r>
                        <a:rPr lang="ar-AE" sz="1200">
                          <a:effectLst/>
                          <a:latin typeface="Sakkal Majalla" pitchFamily="2" charset="-78"/>
                          <a:cs typeface="Sakkal Majalla" pitchFamily="2" charset="-78"/>
                        </a:rPr>
                        <a:t>-</a:t>
                      </a:r>
                      <a:endParaRPr lang="en-US" sz="1200" b="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ctr" rtl="1">
                        <a:lnSpc>
                          <a:spcPct val="115000"/>
                        </a:lnSpc>
                        <a:spcBef>
                          <a:spcPts val="0"/>
                        </a:spcBef>
                        <a:spcAft>
                          <a:spcPts val="0"/>
                        </a:spcAft>
                      </a:pPr>
                      <a:r>
                        <a:rPr lang="ar-AE" sz="1200" dirty="0">
                          <a:effectLst/>
                          <a:latin typeface="Sakkal Majalla" pitchFamily="2" charset="-78"/>
                          <a:cs typeface="Sakkal Majalla" pitchFamily="2" charset="-78"/>
                        </a:rPr>
                        <a:t>6/5/2016</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extLst>
                  <a:ext uri="{0D108BD9-81ED-4DB2-BD59-A6C34878D82A}">
                    <a16:rowId xmlns:a16="http://schemas.microsoft.com/office/drawing/2014/main" xmlns="" val="10007"/>
                  </a:ext>
                </a:extLst>
              </a:tr>
              <a:tr h="297715">
                <a:tc>
                  <a:txBody>
                    <a:bodyPr/>
                    <a:lstStyle/>
                    <a:p>
                      <a:pPr marL="0" marR="0" algn="r" rtl="1">
                        <a:lnSpc>
                          <a:spcPct val="115000"/>
                        </a:lnSpc>
                        <a:spcBef>
                          <a:spcPts val="0"/>
                        </a:spcBef>
                        <a:spcAft>
                          <a:spcPts val="0"/>
                        </a:spcAft>
                      </a:pPr>
                      <a:r>
                        <a:rPr lang="ar-AE" sz="1200" dirty="0">
                          <a:effectLst/>
                          <a:latin typeface="Sakkal Majalla" pitchFamily="2" charset="-78"/>
                          <a:cs typeface="Sakkal Majalla" pitchFamily="2" charset="-78"/>
                        </a:rPr>
                        <a:t>حملة تنظيف الوديان</a:t>
                      </a:r>
                      <a:endParaRPr lang="en-US" sz="1200" b="0" dirty="0">
                        <a:effectLst/>
                        <a:latin typeface="Sakkal Majalla" pitchFamily="2" charset="-78"/>
                        <a:ea typeface="Calibri"/>
                        <a:cs typeface="Sakkal Majalla" pitchFamily="2" charset="-78"/>
                      </a:endParaRPr>
                    </a:p>
                  </a:txBody>
                  <a:tcPr anchor="ctr"/>
                </a:tc>
                <a:tc>
                  <a:txBody>
                    <a:bodyPr/>
                    <a:lstStyle/>
                    <a:p>
                      <a:pPr marL="0" marR="0" algn="ctr" rtl="1">
                        <a:lnSpc>
                          <a:spcPct val="115000"/>
                        </a:lnSpc>
                        <a:spcBef>
                          <a:spcPts val="0"/>
                        </a:spcBef>
                        <a:spcAft>
                          <a:spcPts val="0"/>
                        </a:spcAft>
                      </a:pPr>
                      <a:r>
                        <a:rPr lang="ar-AE" sz="1200">
                          <a:effectLst/>
                          <a:latin typeface="Sakkal Majalla" pitchFamily="2" charset="-78"/>
                          <a:cs typeface="Sakkal Majalla" pitchFamily="2" charset="-78"/>
                        </a:rPr>
                        <a:t>جبل جيس</a:t>
                      </a:r>
                      <a:endParaRPr lang="en-US" sz="1200" b="0">
                        <a:effectLst/>
                        <a:latin typeface="Sakkal Majalla" pitchFamily="2" charset="-78"/>
                        <a:ea typeface="Calibri"/>
                        <a:cs typeface="Sakkal Majalla" pitchFamily="2" charset="-78"/>
                      </a:endParaRPr>
                    </a:p>
                  </a:txBody>
                  <a:tcPr anchor="ctr"/>
                </a:tc>
                <a:tc>
                  <a:txBody>
                    <a:bodyPr/>
                    <a:lstStyle/>
                    <a:p>
                      <a:pPr marL="0" marR="0" algn="ctr" rtl="1">
                        <a:lnSpc>
                          <a:spcPct val="115000"/>
                        </a:lnSpc>
                        <a:spcBef>
                          <a:spcPts val="0"/>
                        </a:spcBef>
                        <a:spcAft>
                          <a:spcPts val="0"/>
                        </a:spcAft>
                      </a:pPr>
                      <a:r>
                        <a:rPr lang="ar-AE" sz="1200">
                          <a:effectLst/>
                          <a:latin typeface="Sakkal Majalla" pitchFamily="2" charset="-78"/>
                          <a:cs typeface="Sakkal Majalla" pitchFamily="2" charset="-78"/>
                        </a:rPr>
                        <a:t>28/1/2016</a:t>
                      </a:r>
                      <a:endParaRPr lang="en-US" sz="1200" b="0">
                        <a:effectLst/>
                        <a:latin typeface="Sakkal Majalla" pitchFamily="2" charset="-78"/>
                        <a:ea typeface="Calibri"/>
                        <a:cs typeface="Sakkal Majalla" pitchFamily="2" charset="-78"/>
                      </a:endParaRPr>
                    </a:p>
                  </a:txBody>
                  <a:tcPr anchor="ctr"/>
                </a:tc>
                <a:extLst>
                  <a:ext uri="{0D108BD9-81ED-4DB2-BD59-A6C34878D82A}">
                    <a16:rowId xmlns:a16="http://schemas.microsoft.com/office/drawing/2014/main" xmlns="" val="10008"/>
                  </a:ext>
                </a:extLst>
              </a:tr>
              <a:tr h="297715">
                <a:tc>
                  <a:txBody>
                    <a:bodyPr/>
                    <a:lstStyle/>
                    <a:p>
                      <a:pPr marL="0" marR="0" algn="r" rtl="1">
                        <a:lnSpc>
                          <a:spcPct val="115000"/>
                        </a:lnSpc>
                        <a:spcBef>
                          <a:spcPts val="0"/>
                        </a:spcBef>
                        <a:spcAft>
                          <a:spcPts val="0"/>
                        </a:spcAft>
                      </a:pPr>
                      <a:r>
                        <a:rPr lang="ar-AE" sz="1200">
                          <a:effectLst/>
                          <a:latin typeface="Sakkal Majalla" pitchFamily="2" charset="-78"/>
                          <a:cs typeface="Sakkal Majalla" pitchFamily="2" charset="-78"/>
                        </a:rPr>
                        <a:t>حملة تنظيف خور رأس  الخيمة</a:t>
                      </a:r>
                      <a:endParaRPr lang="en-US" sz="1200" b="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ctr" rtl="1">
                        <a:lnSpc>
                          <a:spcPct val="115000"/>
                        </a:lnSpc>
                        <a:spcBef>
                          <a:spcPts val="0"/>
                        </a:spcBef>
                        <a:spcAft>
                          <a:spcPts val="0"/>
                        </a:spcAft>
                      </a:pPr>
                      <a:r>
                        <a:rPr lang="ar-AE" sz="1200">
                          <a:effectLst/>
                          <a:latin typeface="Sakkal Majalla" pitchFamily="2" charset="-78"/>
                          <a:cs typeface="Sakkal Majalla" pitchFamily="2" charset="-78"/>
                        </a:rPr>
                        <a:t>خور رأس  الخيمة</a:t>
                      </a:r>
                      <a:endParaRPr lang="en-US" sz="1200" b="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ctr" rtl="1">
                        <a:lnSpc>
                          <a:spcPct val="115000"/>
                        </a:lnSpc>
                        <a:spcBef>
                          <a:spcPts val="0"/>
                        </a:spcBef>
                        <a:spcAft>
                          <a:spcPts val="0"/>
                        </a:spcAft>
                      </a:pPr>
                      <a:r>
                        <a:rPr lang="ar-AE" sz="1200" dirty="0">
                          <a:effectLst/>
                          <a:latin typeface="Sakkal Majalla" pitchFamily="2" charset="-78"/>
                          <a:cs typeface="Sakkal Majalla" pitchFamily="2" charset="-78"/>
                        </a:rPr>
                        <a:t>-</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extLst>
                  <a:ext uri="{0D108BD9-81ED-4DB2-BD59-A6C34878D82A}">
                    <a16:rowId xmlns:a16="http://schemas.microsoft.com/office/drawing/2014/main" xmlns="" val="10009"/>
                  </a:ext>
                </a:extLst>
              </a:tr>
              <a:tr h="409434">
                <a:tc>
                  <a:txBody>
                    <a:bodyPr/>
                    <a:lstStyle/>
                    <a:p>
                      <a:pPr marL="0" marR="0" algn="r" rtl="1">
                        <a:lnSpc>
                          <a:spcPct val="115000"/>
                        </a:lnSpc>
                        <a:spcBef>
                          <a:spcPts val="0"/>
                        </a:spcBef>
                        <a:spcAft>
                          <a:spcPts val="0"/>
                        </a:spcAft>
                      </a:pPr>
                      <a:r>
                        <a:rPr lang="ar-AE" sz="1200" dirty="0">
                          <a:effectLst/>
                          <a:latin typeface="Sakkal Majalla" pitchFamily="2" charset="-78"/>
                          <a:cs typeface="Sakkal Majalla" pitchFamily="2" charset="-78"/>
                        </a:rPr>
                        <a:t>حملات تنظيف مختلفة </a:t>
                      </a:r>
                      <a:endParaRPr lang="en-US" sz="1200" b="0" dirty="0">
                        <a:effectLst/>
                        <a:latin typeface="Sakkal Majalla" pitchFamily="2" charset="-78"/>
                        <a:ea typeface="Calibri"/>
                        <a:cs typeface="Sakkal Majalla" pitchFamily="2" charset="-78"/>
                      </a:endParaRPr>
                    </a:p>
                  </a:txBody>
                  <a:tcPr anchor="ctr"/>
                </a:tc>
                <a:tc>
                  <a:txBody>
                    <a:bodyPr/>
                    <a:lstStyle/>
                    <a:p>
                      <a:pPr marL="0" marR="0" algn="ctr" rtl="1">
                        <a:lnSpc>
                          <a:spcPct val="115000"/>
                        </a:lnSpc>
                        <a:spcBef>
                          <a:spcPts val="0"/>
                        </a:spcBef>
                        <a:spcAft>
                          <a:spcPts val="0"/>
                        </a:spcAft>
                      </a:pPr>
                      <a:r>
                        <a:rPr lang="ar-AE" sz="1200">
                          <a:effectLst/>
                          <a:latin typeface="Sakkal Majalla" pitchFamily="2" charset="-78"/>
                          <a:cs typeface="Sakkal Majalla" pitchFamily="2" charset="-78"/>
                        </a:rPr>
                        <a:t>مناطق الجنوبية</a:t>
                      </a:r>
                      <a:endParaRPr lang="en-US" sz="1200" b="0">
                        <a:effectLst/>
                        <a:latin typeface="Sakkal Majalla" pitchFamily="2" charset="-78"/>
                        <a:ea typeface="Calibri"/>
                        <a:cs typeface="Sakkal Majalla" pitchFamily="2" charset="-78"/>
                      </a:endParaRPr>
                    </a:p>
                  </a:txBody>
                  <a:tcPr anchor="ctr"/>
                </a:tc>
                <a:tc>
                  <a:txBody>
                    <a:bodyPr/>
                    <a:lstStyle/>
                    <a:p>
                      <a:pPr marL="0" marR="0" algn="ctr" rtl="1">
                        <a:lnSpc>
                          <a:spcPct val="115000"/>
                        </a:lnSpc>
                        <a:spcBef>
                          <a:spcPts val="0"/>
                        </a:spcBef>
                        <a:spcAft>
                          <a:spcPts val="0"/>
                        </a:spcAft>
                      </a:pPr>
                      <a:r>
                        <a:rPr lang="ar-AE" sz="1200">
                          <a:effectLst/>
                          <a:latin typeface="Sakkal Majalla" pitchFamily="2" charset="-78"/>
                          <a:cs typeface="Sakkal Majalla" pitchFamily="2" charset="-78"/>
                        </a:rPr>
                        <a:t>3/1/2016 وحتى 1/5/2016</a:t>
                      </a:r>
                      <a:endParaRPr lang="en-US" sz="1200" b="0">
                        <a:effectLst/>
                        <a:latin typeface="Sakkal Majalla" pitchFamily="2" charset="-78"/>
                        <a:ea typeface="Calibri"/>
                        <a:cs typeface="Sakkal Majalla" pitchFamily="2" charset="-78"/>
                      </a:endParaRPr>
                    </a:p>
                  </a:txBody>
                  <a:tcPr anchor="ctr"/>
                </a:tc>
                <a:extLst>
                  <a:ext uri="{0D108BD9-81ED-4DB2-BD59-A6C34878D82A}">
                    <a16:rowId xmlns:a16="http://schemas.microsoft.com/office/drawing/2014/main" xmlns="" val="10010"/>
                  </a:ext>
                </a:extLst>
              </a:tr>
              <a:tr h="409434">
                <a:tc>
                  <a:txBody>
                    <a:bodyPr/>
                    <a:lstStyle/>
                    <a:p>
                      <a:pPr marL="0" marR="0" algn="r" rtl="1">
                        <a:lnSpc>
                          <a:spcPct val="115000"/>
                        </a:lnSpc>
                        <a:spcBef>
                          <a:spcPts val="0"/>
                        </a:spcBef>
                        <a:spcAft>
                          <a:spcPts val="0"/>
                        </a:spcAft>
                      </a:pPr>
                      <a:r>
                        <a:rPr lang="ar-AE" sz="1200">
                          <a:effectLst/>
                          <a:latin typeface="Sakkal Majalla" pitchFamily="2" charset="-78"/>
                          <a:cs typeface="Sakkal Majalla" pitchFamily="2" charset="-78"/>
                        </a:rPr>
                        <a:t>حملات تنظيف الشواطئ</a:t>
                      </a:r>
                      <a:endParaRPr lang="en-US" sz="1200" b="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ctr" rtl="1">
                        <a:lnSpc>
                          <a:spcPct val="115000"/>
                        </a:lnSpc>
                        <a:spcBef>
                          <a:spcPts val="0"/>
                        </a:spcBef>
                        <a:spcAft>
                          <a:spcPts val="0"/>
                        </a:spcAft>
                      </a:pPr>
                      <a:r>
                        <a:rPr lang="ar-AE" sz="1200">
                          <a:effectLst/>
                          <a:latin typeface="Sakkal Majalla" pitchFamily="2" charset="-78"/>
                          <a:cs typeface="Sakkal Majalla" pitchFamily="2" charset="-78"/>
                        </a:rPr>
                        <a:t>الشواطئ المختلفة</a:t>
                      </a:r>
                      <a:endParaRPr lang="en-US" sz="1200" b="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ctr" rtl="1">
                        <a:lnSpc>
                          <a:spcPct val="115000"/>
                        </a:lnSpc>
                        <a:spcBef>
                          <a:spcPts val="0"/>
                        </a:spcBef>
                        <a:spcAft>
                          <a:spcPts val="0"/>
                        </a:spcAft>
                      </a:pPr>
                      <a:r>
                        <a:rPr lang="ar-AE" sz="1200" dirty="0">
                          <a:effectLst/>
                          <a:latin typeface="Sakkal Majalla" pitchFamily="2" charset="-78"/>
                          <a:cs typeface="Sakkal Majalla" pitchFamily="2" charset="-78"/>
                        </a:rPr>
                        <a:t>3/1/2016 وحتى 1/5/2016</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extLst>
                  <a:ext uri="{0D108BD9-81ED-4DB2-BD59-A6C34878D82A}">
                    <a16:rowId xmlns:a16="http://schemas.microsoft.com/office/drawing/2014/main" xmlns="" val="10011"/>
                  </a:ext>
                </a:extLst>
              </a:tr>
              <a:tr h="409434">
                <a:tc>
                  <a:txBody>
                    <a:bodyPr/>
                    <a:lstStyle/>
                    <a:p>
                      <a:pPr marL="0" marR="0" algn="r" rtl="1">
                        <a:lnSpc>
                          <a:spcPct val="115000"/>
                        </a:lnSpc>
                        <a:spcBef>
                          <a:spcPts val="0"/>
                        </a:spcBef>
                        <a:spcAft>
                          <a:spcPts val="0"/>
                        </a:spcAft>
                      </a:pPr>
                      <a:r>
                        <a:rPr lang="ar-AE" sz="1200">
                          <a:effectLst/>
                          <a:latin typeface="Sakkal Majalla" pitchFamily="2" charset="-78"/>
                          <a:cs typeface="Sakkal Majalla" pitchFamily="2" charset="-78"/>
                        </a:rPr>
                        <a:t>حملة نظفوا الإمارات </a:t>
                      </a:r>
                      <a:endParaRPr lang="en-US" sz="1200" b="0">
                        <a:effectLst/>
                        <a:latin typeface="Sakkal Majalla" pitchFamily="2" charset="-78"/>
                        <a:ea typeface="Calibri"/>
                        <a:cs typeface="Sakkal Majalla" pitchFamily="2" charset="-78"/>
                      </a:endParaRPr>
                    </a:p>
                  </a:txBody>
                  <a:tcPr anchor="ctr"/>
                </a:tc>
                <a:tc>
                  <a:txBody>
                    <a:bodyPr/>
                    <a:lstStyle/>
                    <a:p>
                      <a:pPr marL="0" marR="0" algn="ctr" rtl="1">
                        <a:lnSpc>
                          <a:spcPct val="115000"/>
                        </a:lnSpc>
                        <a:spcBef>
                          <a:spcPts val="0"/>
                        </a:spcBef>
                        <a:spcAft>
                          <a:spcPts val="0"/>
                        </a:spcAft>
                      </a:pPr>
                      <a:r>
                        <a:rPr lang="ar-AE" sz="1200">
                          <a:effectLst/>
                          <a:latin typeface="Sakkal Majalla" pitchFamily="2" charset="-78"/>
                          <a:cs typeface="Sakkal Majalla" pitchFamily="2" charset="-78"/>
                        </a:rPr>
                        <a:t>الجزيرة الحمراء</a:t>
                      </a:r>
                      <a:endParaRPr lang="en-US" sz="1200" b="0">
                        <a:effectLst/>
                        <a:latin typeface="Sakkal Majalla" pitchFamily="2" charset="-78"/>
                        <a:ea typeface="Calibri"/>
                        <a:cs typeface="Sakkal Majalla" pitchFamily="2" charset="-78"/>
                      </a:endParaRPr>
                    </a:p>
                  </a:txBody>
                  <a:tcPr anchor="ctr"/>
                </a:tc>
                <a:tc>
                  <a:txBody>
                    <a:bodyPr/>
                    <a:lstStyle/>
                    <a:p>
                      <a:pPr marL="0" marR="0" algn="ctr" rtl="1">
                        <a:lnSpc>
                          <a:spcPct val="115000"/>
                        </a:lnSpc>
                        <a:spcBef>
                          <a:spcPts val="0"/>
                        </a:spcBef>
                        <a:spcAft>
                          <a:spcPts val="0"/>
                        </a:spcAft>
                      </a:pPr>
                      <a:r>
                        <a:rPr lang="ar-AE" sz="1200">
                          <a:effectLst/>
                          <a:latin typeface="Sakkal Majalla" pitchFamily="2" charset="-78"/>
                          <a:cs typeface="Sakkal Majalla" pitchFamily="2" charset="-78"/>
                        </a:rPr>
                        <a:t>9/12/2016</a:t>
                      </a:r>
                      <a:endParaRPr lang="en-US" sz="1200" b="0">
                        <a:effectLst/>
                        <a:latin typeface="Sakkal Majalla" pitchFamily="2" charset="-78"/>
                        <a:ea typeface="Calibri"/>
                        <a:cs typeface="Sakkal Majalla" pitchFamily="2" charset="-78"/>
                      </a:endParaRPr>
                    </a:p>
                  </a:txBody>
                  <a:tcPr anchor="ctr"/>
                </a:tc>
                <a:extLst>
                  <a:ext uri="{0D108BD9-81ED-4DB2-BD59-A6C34878D82A}">
                    <a16:rowId xmlns:a16="http://schemas.microsoft.com/office/drawing/2014/main" xmlns="" val="10012"/>
                  </a:ext>
                </a:extLst>
              </a:tr>
              <a:tr h="409434">
                <a:tc>
                  <a:txBody>
                    <a:bodyPr/>
                    <a:lstStyle/>
                    <a:p>
                      <a:pPr marL="0" marR="0" algn="r" rtl="1">
                        <a:lnSpc>
                          <a:spcPct val="115000"/>
                        </a:lnSpc>
                        <a:spcBef>
                          <a:spcPts val="0"/>
                        </a:spcBef>
                        <a:spcAft>
                          <a:spcPts val="0"/>
                        </a:spcAft>
                      </a:pPr>
                      <a:r>
                        <a:rPr lang="ar-AE" sz="1200" dirty="0">
                          <a:effectLst/>
                          <a:latin typeface="Sakkal Majalla" pitchFamily="2" charset="-78"/>
                          <a:cs typeface="Sakkal Majalla" pitchFamily="2" charset="-78"/>
                        </a:rPr>
                        <a:t>حملات توعوية عن راقب</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ctr" rtl="1">
                        <a:lnSpc>
                          <a:spcPct val="115000"/>
                        </a:lnSpc>
                        <a:spcBef>
                          <a:spcPts val="0"/>
                        </a:spcBef>
                        <a:spcAft>
                          <a:spcPts val="0"/>
                        </a:spcAft>
                      </a:pPr>
                      <a:r>
                        <a:rPr lang="ar-AE" sz="1200" dirty="0">
                          <a:effectLst/>
                          <a:latin typeface="Sakkal Majalla" pitchFamily="2" charset="-78"/>
                          <a:cs typeface="Sakkal Majalla" pitchFamily="2" charset="-78"/>
                        </a:rPr>
                        <a:t>مدارس </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tc>
                  <a:txBody>
                    <a:bodyPr/>
                    <a:lstStyle/>
                    <a:p>
                      <a:pPr marL="0" marR="0" algn="ctr" rtl="1">
                        <a:lnSpc>
                          <a:spcPct val="115000"/>
                        </a:lnSpc>
                        <a:spcBef>
                          <a:spcPts val="0"/>
                        </a:spcBef>
                        <a:spcAft>
                          <a:spcPts val="0"/>
                        </a:spcAft>
                      </a:pPr>
                      <a:r>
                        <a:rPr lang="ar-AE" sz="1200" dirty="0">
                          <a:effectLst/>
                          <a:latin typeface="Sakkal Majalla" pitchFamily="2" charset="-78"/>
                          <a:cs typeface="Sakkal Majalla" pitchFamily="2" charset="-78"/>
                        </a:rPr>
                        <a:t>2016 (طوال السنة )</a:t>
                      </a:r>
                      <a:endParaRPr lang="en-US" sz="1200" b="0" dirty="0">
                        <a:effectLst/>
                        <a:latin typeface="Sakkal Majalla" pitchFamily="2" charset="-78"/>
                        <a:ea typeface="Calibri"/>
                        <a:cs typeface="Sakkal Majalla" pitchFamily="2" charset="-78"/>
                      </a:endParaRPr>
                    </a:p>
                  </a:txBody>
                  <a:tcPr anchor="ctr">
                    <a:solidFill>
                      <a:schemeClr val="bg1">
                        <a:lumMod val="95000"/>
                      </a:schemeClr>
                    </a:solidFill>
                  </a:tcPr>
                </a:tc>
                <a:extLst>
                  <a:ext uri="{0D108BD9-81ED-4DB2-BD59-A6C34878D82A}">
                    <a16:rowId xmlns:a16="http://schemas.microsoft.com/office/drawing/2014/main" xmlns="" val="10013"/>
                  </a:ext>
                </a:extLst>
              </a:tr>
            </a:tbl>
          </a:graphicData>
        </a:graphic>
      </p:graphicFrame>
      <p:pic>
        <p:nvPicPr>
          <p:cNvPr id="3" name="Picture 2" descr="C:\Users\smalswaidi\Dropbox (وزارة البيئة والمياه)\MOEW Graphic Design Department\MOCCAE 2016 Federal Visual Identity\LOGO\Ministry\Horizontal_A\RGB\UAE_MOCCAE_brandmark_Horizontal_RGB_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84369"/>
            <a:ext cx="2808312" cy="7683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6552" y="1287431"/>
            <a:ext cx="8312396" cy="461665"/>
          </a:xfrm>
          <a:prstGeom prst="rect">
            <a:avLst/>
          </a:prstGeom>
        </p:spPr>
        <p:txBody>
          <a:bodyPr wrap="square">
            <a:spAutoFit/>
          </a:bodyPr>
          <a:lstStyle/>
          <a:p>
            <a:pPr algn="r"/>
            <a:r>
              <a:rPr lang="ar-SA" sz="2400" b="1" dirty="0">
                <a:solidFill>
                  <a:srgbClr val="B68A35"/>
                </a:solidFill>
                <a:latin typeface="Sakkal Majalla" pitchFamily="2" charset="-78"/>
                <a:cs typeface="Sakkal Majalla" pitchFamily="2" charset="-78"/>
              </a:rPr>
              <a:t>فعاليات دائرة الأشغال والخدمات العامة – رأس الخيمة</a:t>
            </a:r>
            <a:endParaRPr lang="en-US" sz="2400" dirty="0">
              <a:solidFill>
                <a:srgbClr val="B68A35"/>
              </a:solidFill>
            </a:endParaRPr>
          </a:p>
        </p:txBody>
      </p:sp>
    </p:spTree>
    <p:extLst>
      <p:ext uri="{BB962C8B-B14F-4D97-AF65-F5344CB8AC3E}">
        <p14:creationId xmlns:p14="http://schemas.microsoft.com/office/powerpoint/2010/main" val="197409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7029474"/>
              </p:ext>
            </p:extLst>
          </p:nvPr>
        </p:nvGraphicFramePr>
        <p:xfrm>
          <a:off x="395536" y="1740519"/>
          <a:ext cx="8280920" cy="3606429"/>
        </p:xfrm>
        <a:graphic>
          <a:graphicData uri="http://schemas.openxmlformats.org/drawingml/2006/table">
            <a:tbl>
              <a:tblPr rtl="1" firstRow="1" firstCol="1" bandRow="1">
                <a:tableStyleId>{2D5ABB26-0587-4C30-8999-92F81FD0307C}</a:tableStyleId>
              </a:tblPr>
              <a:tblGrid>
                <a:gridCol w="2234310">
                  <a:extLst>
                    <a:ext uri="{9D8B030D-6E8A-4147-A177-3AD203B41FA5}">
                      <a16:colId xmlns:a16="http://schemas.microsoft.com/office/drawing/2014/main" xmlns="" val="20000"/>
                    </a:ext>
                  </a:extLst>
                </a:gridCol>
                <a:gridCol w="1164906">
                  <a:extLst>
                    <a:ext uri="{9D8B030D-6E8A-4147-A177-3AD203B41FA5}">
                      <a16:colId xmlns:a16="http://schemas.microsoft.com/office/drawing/2014/main" xmlns="" val="20001"/>
                    </a:ext>
                  </a:extLst>
                </a:gridCol>
                <a:gridCol w="4881704">
                  <a:extLst>
                    <a:ext uri="{9D8B030D-6E8A-4147-A177-3AD203B41FA5}">
                      <a16:colId xmlns:a16="http://schemas.microsoft.com/office/drawing/2014/main" xmlns="" val="20002"/>
                    </a:ext>
                  </a:extLst>
                </a:gridCol>
              </a:tblGrid>
              <a:tr h="404857">
                <a:tc>
                  <a:txBody>
                    <a:bodyPr/>
                    <a:lstStyle/>
                    <a:p>
                      <a:pPr marL="0" marR="0" algn="ctr" rtl="1">
                        <a:lnSpc>
                          <a:spcPct val="115000"/>
                        </a:lnSpc>
                        <a:spcBef>
                          <a:spcPts val="0"/>
                        </a:spcBef>
                        <a:spcAft>
                          <a:spcPts val="0"/>
                        </a:spcAft>
                      </a:pPr>
                      <a:r>
                        <a:rPr lang="ar-SA" sz="1200" b="0" dirty="0">
                          <a:solidFill>
                            <a:schemeClr val="bg1"/>
                          </a:solidFill>
                          <a:effectLst/>
                          <a:latin typeface="Sakkal Majalla" pitchFamily="2" charset="-78"/>
                          <a:cs typeface="Sakkal Majalla" pitchFamily="2" charset="-78"/>
                        </a:rPr>
                        <a:t>الفعاليات المصاحبة ليوم البيئة الوطن</a:t>
                      </a:r>
                      <a:r>
                        <a:rPr lang="ar-AE" sz="1200" b="0" dirty="0">
                          <a:solidFill>
                            <a:schemeClr val="bg1"/>
                          </a:solidFill>
                          <a:effectLst/>
                          <a:latin typeface="Sakkal Majalla" pitchFamily="2" charset="-78"/>
                          <a:cs typeface="Sakkal Majalla" pitchFamily="2" charset="-78"/>
                        </a:rPr>
                        <a:t>ي</a:t>
                      </a:r>
                    </a:p>
                  </a:txBody>
                  <a:tcPr anchor="ctr">
                    <a:solidFill>
                      <a:srgbClr val="B88B35"/>
                    </a:solidFill>
                  </a:tcPr>
                </a:tc>
                <a:tc>
                  <a:txBody>
                    <a:bodyPr/>
                    <a:lstStyle/>
                    <a:p>
                      <a:pPr marL="0" marR="0" algn="ctr" rtl="1">
                        <a:lnSpc>
                          <a:spcPct val="115000"/>
                        </a:lnSpc>
                        <a:spcBef>
                          <a:spcPts val="0"/>
                        </a:spcBef>
                        <a:spcAft>
                          <a:spcPts val="0"/>
                        </a:spcAft>
                      </a:pPr>
                      <a:r>
                        <a:rPr lang="ar-AE" sz="1200" dirty="0">
                          <a:solidFill>
                            <a:schemeClr val="bg1"/>
                          </a:solidFill>
                          <a:effectLst/>
                          <a:latin typeface="Sakkal Majalla" pitchFamily="2" charset="-78"/>
                          <a:cs typeface="Sakkal Majalla" pitchFamily="2" charset="-78"/>
                        </a:rPr>
                        <a:t>المكان</a:t>
                      </a:r>
                      <a:endParaRPr lang="en-US" sz="1200" b="0" dirty="0">
                        <a:solidFill>
                          <a:schemeClr val="bg1"/>
                        </a:solidFill>
                        <a:effectLst/>
                        <a:latin typeface="Sakkal Majalla" pitchFamily="2" charset="-78"/>
                        <a:ea typeface="Calibri"/>
                        <a:cs typeface="Sakkal Majalla" pitchFamily="2" charset="-78"/>
                      </a:endParaRPr>
                    </a:p>
                  </a:txBody>
                  <a:tcPr anchor="ctr">
                    <a:solidFill>
                      <a:srgbClr val="B88B35"/>
                    </a:solidFill>
                  </a:tcPr>
                </a:tc>
                <a:tc>
                  <a:txBody>
                    <a:bodyPr/>
                    <a:lstStyle/>
                    <a:p>
                      <a:pPr marL="0" marR="0" algn="ctr" rtl="1">
                        <a:lnSpc>
                          <a:spcPct val="115000"/>
                        </a:lnSpc>
                        <a:spcBef>
                          <a:spcPts val="0"/>
                        </a:spcBef>
                        <a:spcAft>
                          <a:spcPts val="0"/>
                        </a:spcAft>
                      </a:pPr>
                      <a:r>
                        <a:rPr lang="ar-AE" sz="1200" dirty="0">
                          <a:solidFill>
                            <a:schemeClr val="bg1"/>
                          </a:solidFill>
                          <a:effectLst/>
                          <a:latin typeface="Sakkal Majalla" pitchFamily="2" charset="-78"/>
                          <a:cs typeface="Sakkal Majalla" pitchFamily="2" charset="-78"/>
                        </a:rPr>
                        <a:t>الهدف</a:t>
                      </a:r>
                      <a:endParaRPr lang="en-US" sz="1200" b="0" dirty="0">
                        <a:solidFill>
                          <a:schemeClr val="bg1"/>
                        </a:solidFill>
                        <a:effectLst/>
                        <a:latin typeface="Sakkal Majalla" pitchFamily="2" charset="-78"/>
                        <a:ea typeface="Calibri"/>
                        <a:cs typeface="Sakkal Majalla" pitchFamily="2" charset="-78"/>
                      </a:endParaRPr>
                    </a:p>
                  </a:txBody>
                  <a:tcPr anchor="ctr">
                    <a:solidFill>
                      <a:srgbClr val="B88B35"/>
                    </a:solidFill>
                  </a:tcPr>
                </a:tc>
                <a:extLst>
                  <a:ext uri="{0D108BD9-81ED-4DB2-BD59-A6C34878D82A}">
                    <a16:rowId xmlns:a16="http://schemas.microsoft.com/office/drawing/2014/main" xmlns="" val="10000"/>
                  </a:ext>
                </a:extLst>
              </a:tr>
              <a:tr h="630936">
                <a:tc>
                  <a:txBody>
                    <a:bodyPr/>
                    <a:lstStyle/>
                    <a:p>
                      <a:pPr marL="0" marR="0" algn="r" rtl="1">
                        <a:lnSpc>
                          <a:spcPct val="115000"/>
                        </a:lnSpc>
                        <a:spcBef>
                          <a:spcPts val="0"/>
                        </a:spcBef>
                        <a:spcAft>
                          <a:spcPts val="0"/>
                        </a:spcAft>
                      </a:pPr>
                      <a:r>
                        <a:rPr lang="ar-SA" sz="1200" dirty="0">
                          <a:effectLst/>
                          <a:latin typeface="Sakkal Majalla" pitchFamily="2" charset="-78"/>
                          <a:cs typeface="Sakkal Majalla" pitchFamily="2" charset="-78"/>
                        </a:rPr>
                        <a:t>يوم البيئة الوطني</a:t>
                      </a:r>
                      <a:endParaRPr lang="en-US" sz="1200" dirty="0">
                        <a:effectLst/>
                        <a:latin typeface="Sakkal Majalla" pitchFamily="2" charset="-78"/>
                        <a:ea typeface="Calibri"/>
                        <a:cs typeface="Sakkal Majalla" pitchFamily="2" charset="-78"/>
                      </a:endParaRPr>
                    </a:p>
                  </a:txBody>
                  <a:tcPr marL="46169" marR="46169" marT="0" marB="0" anchor="ctr">
                    <a:solidFill>
                      <a:schemeClr val="bg1">
                        <a:lumMod val="95000"/>
                      </a:schemeClr>
                    </a:solidFill>
                  </a:tcPr>
                </a:tc>
                <a:tc>
                  <a:txBody>
                    <a:bodyPr/>
                    <a:lstStyle/>
                    <a:p>
                      <a:pPr marL="0" marR="0" algn="ctr" rtl="1">
                        <a:lnSpc>
                          <a:spcPct val="115000"/>
                        </a:lnSpc>
                        <a:spcBef>
                          <a:spcPts val="0"/>
                        </a:spcBef>
                        <a:spcAft>
                          <a:spcPts val="0"/>
                        </a:spcAft>
                      </a:pPr>
                      <a:r>
                        <a:rPr lang="ar-SA" sz="1200" dirty="0">
                          <a:effectLst/>
                          <a:latin typeface="Sakkal Majalla" pitchFamily="2" charset="-78"/>
                          <a:cs typeface="Sakkal Majalla" pitchFamily="2" charset="-78"/>
                        </a:rPr>
                        <a:t>4 فبراير</a:t>
                      </a:r>
                      <a:endParaRPr lang="en-US" sz="1200" dirty="0">
                        <a:effectLst/>
                        <a:latin typeface="Sakkal Majalla" pitchFamily="2" charset="-78"/>
                        <a:ea typeface="Calibri"/>
                        <a:cs typeface="Sakkal Majalla" pitchFamily="2" charset="-78"/>
                      </a:endParaRPr>
                    </a:p>
                  </a:txBody>
                  <a:tcPr marL="46169" marR="46169" marT="0" marB="0" anchor="ctr">
                    <a:solidFill>
                      <a:schemeClr val="bg1">
                        <a:lumMod val="95000"/>
                      </a:schemeClr>
                    </a:solidFill>
                  </a:tcPr>
                </a:tc>
                <a:tc>
                  <a:txBody>
                    <a:bodyPr/>
                    <a:lstStyle/>
                    <a:p>
                      <a:pPr marL="0" marR="0" algn="just" rtl="1">
                        <a:lnSpc>
                          <a:spcPct val="115000"/>
                        </a:lnSpc>
                        <a:spcBef>
                          <a:spcPts val="0"/>
                        </a:spcBef>
                        <a:spcAft>
                          <a:spcPts val="0"/>
                        </a:spcAft>
                      </a:pPr>
                      <a:r>
                        <a:rPr lang="ar-AE" sz="1200" dirty="0">
                          <a:effectLst/>
                          <a:latin typeface="Sakkal Majalla" pitchFamily="2" charset="-78"/>
                          <a:cs typeface="Sakkal Majalla" pitchFamily="2" charset="-78"/>
                        </a:rPr>
                        <a:t>يقام تحت شعار «الإنتاج والاستهلاك المستدامان»، وذلك بهدف تسليط الضوء على مساهمة الممارسات المستدامة وترشيد استهلاك الموارد في تحقيق الاستدامة، حيث تكتسب هذه القضية الكثير من الأهمية في ظل مستويات الاستهلاك المرتفعة خاصة بالنسبة لموارد الطاقة والمياه والغذاء وتوليد النفايات والانبعاثات الكربونية.</a:t>
                      </a:r>
                      <a:endParaRPr lang="en-US" sz="1200" dirty="0">
                        <a:effectLst/>
                        <a:latin typeface="Sakkal Majalla" pitchFamily="2" charset="-78"/>
                        <a:ea typeface="Calibri"/>
                        <a:cs typeface="Sakkal Majalla" pitchFamily="2" charset="-78"/>
                      </a:endParaRPr>
                    </a:p>
                  </a:txBody>
                  <a:tcPr marL="46169" marR="46169" marT="0" marB="0" anchor="ctr">
                    <a:solidFill>
                      <a:schemeClr val="bg1">
                        <a:lumMod val="95000"/>
                      </a:schemeClr>
                    </a:solidFill>
                  </a:tcPr>
                </a:tc>
                <a:extLst>
                  <a:ext uri="{0D108BD9-81ED-4DB2-BD59-A6C34878D82A}">
                    <a16:rowId xmlns:a16="http://schemas.microsoft.com/office/drawing/2014/main" xmlns="" val="10001"/>
                  </a:ext>
                </a:extLst>
              </a:tr>
              <a:tr h="420624">
                <a:tc>
                  <a:txBody>
                    <a:bodyPr/>
                    <a:lstStyle/>
                    <a:p>
                      <a:pPr marL="0" marR="0" algn="r" rtl="1">
                        <a:lnSpc>
                          <a:spcPct val="115000"/>
                        </a:lnSpc>
                        <a:spcBef>
                          <a:spcPts val="0"/>
                        </a:spcBef>
                        <a:spcAft>
                          <a:spcPts val="0"/>
                        </a:spcAft>
                      </a:pPr>
                      <a:r>
                        <a:rPr lang="ar-SA" sz="1200" dirty="0">
                          <a:effectLst/>
                          <a:latin typeface="Sakkal Majalla" pitchFamily="2" charset="-78"/>
                          <a:cs typeface="Sakkal Majalla" pitchFamily="2" charset="-78"/>
                        </a:rPr>
                        <a:t>أسبوع التشجير</a:t>
                      </a:r>
                      <a:endParaRPr lang="en-US" sz="1200" dirty="0">
                        <a:effectLst/>
                        <a:latin typeface="Sakkal Majalla" pitchFamily="2" charset="-78"/>
                        <a:ea typeface="Calibri"/>
                        <a:cs typeface="Sakkal Majalla" pitchFamily="2" charset="-78"/>
                      </a:endParaRPr>
                    </a:p>
                  </a:txBody>
                  <a:tcPr marL="46169" marR="46169" marT="0" marB="0" anchor="ctr"/>
                </a:tc>
                <a:tc>
                  <a:txBody>
                    <a:bodyPr/>
                    <a:lstStyle/>
                    <a:p>
                      <a:pPr marL="0" marR="0" algn="ctr" rtl="1">
                        <a:lnSpc>
                          <a:spcPct val="115000"/>
                        </a:lnSpc>
                        <a:spcBef>
                          <a:spcPts val="0"/>
                        </a:spcBef>
                        <a:spcAft>
                          <a:spcPts val="0"/>
                        </a:spcAft>
                      </a:pPr>
                      <a:r>
                        <a:rPr lang="ar-SA" sz="1200">
                          <a:effectLst/>
                          <a:latin typeface="Sakkal Majalla" pitchFamily="2" charset="-78"/>
                          <a:cs typeface="Sakkal Majalla" pitchFamily="2" charset="-78"/>
                        </a:rPr>
                        <a:t>5-9/ مارس</a:t>
                      </a:r>
                      <a:endParaRPr lang="en-US" sz="1200">
                        <a:effectLst/>
                        <a:latin typeface="Sakkal Majalla" pitchFamily="2" charset="-78"/>
                        <a:ea typeface="Calibri"/>
                        <a:cs typeface="Sakkal Majalla" pitchFamily="2" charset="-78"/>
                      </a:endParaRPr>
                    </a:p>
                  </a:txBody>
                  <a:tcPr marL="46169" marR="46169" marT="0" marB="0" anchor="ctr"/>
                </a:tc>
                <a:tc>
                  <a:txBody>
                    <a:bodyPr/>
                    <a:lstStyle/>
                    <a:p>
                      <a:pPr marL="0" marR="0" algn="just" rtl="1">
                        <a:lnSpc>
                          <a:spcPct val="115000"/>
                        </a:lnSpc>
                        <a:spcBef>
                          <a:spcPts val="0"/>
                        </a:spcBef>
                        <a:spcAft>
                          <a:spcPts val="0"/>
                        </a:spcAft>
                      </a:pPr>
                      <a:r>
                        <a:rPr lang="ar-AE" sz="1200">
                          <a:effectLst/>
                          <a:latin typeface="Sakkal Majalla" pitchFamily="2" charset="-78"/>
                          <a:cs typeface="Sakkal Majalla" pitchFamily="2" charset="-78"/>
                        </a:rPr>
                        <a:t>يهدف أسبوع التشجير إلى المحافظة على النباتات البرية وتعزيز الوعي لدى أفراد المجتمع بأهميتها الرقعة الخضراء في الإمارات.</a:t>
                      </a:r>
                      <a:endParaRPr lang="en-US" sz="1200">
                        <a:effectLst/>
                        <a:latin typeface="Sakkal Majalla" pitchFamily="2" charset="-78"/>
                        <a:ea typeface="Calibri"/>
                        <a:cs typeface="Sakkal Majalla" pitchFamily="2" charset="-78"/>
                      </a:endParaRPr>
                    </a:p>
                  </a:txBody>
                  <a:tcPr marL="46169" marR="46169" marT="0" marB="0" anchor="ctr"/>
                </a:tc>
                <a:extLst>
                  <a:ext uri="{0D108BD9-81ED-4DB2-BD59-A6C34878D82A}">
                    <a16:rowId xmlns:a16="http://schemas.microsoft.com/office/drawing/2014/main" xmlns="" val="10002"/>
                  </a:ext>
                </a:extLst>
              </a:tr>
              <a:tr h="297715">
                <a:tc>
                  <a:txBody>
                    <a:bodyPr/>
                    <a:lstStyle/>
                    <a:p>
                      <a:pPr marL="0" marR="0" algn="r" rtl="1">
                        <a:lnSpc>
                          <a:spcPct val="115000"/>
                        </a:lnSpc>
                        <a:spcBef>
                          <a:spcPts val="0"/>
                        </a:spcBef>
                        <a:spcAft>
                          <a:spcPts val="0"/>
                        </a:spcAft>
                      </a:pPr>
                      <a:r>
                        <a:rPr lang="ar-SA" sz="1200">
                          <a:effectLst/>
                          <a:latin typeface="Sakkal Majalla" pitchFamily="2" charset="-78"/>
                          <a:cs typeface="Sakkal Majalla" pitchFamily="2" charset="-78"/>
                        </a:rPr>
                        <a:t>اليوم العالمي للمياه</a:t>
                      </a:r>
                      <a:endParaRPr lang="en-US" sz="1200">
                        <a:effectLst/>
                        <a:latin typeface="Sakkal Majalla" pitchFamily="2" charset="-78"/>
                        <a:ea typeface="Calibri"/>
                        <a:cs typeface="Sakkal Majalla" pitchFamily="2" charset="-78"/>
                      </a:endParaRPr>
                    </a:p>
                  </a:txBody>
                  <a:tcPr marL="46169" marR="46169" marT="0" marB="0" anchor="ctr">
                    <a:solidFill>
                      <a:schemeClr val="bg1">
                        <a:lumMod val="95000"/>
                      </a:schemeClr>
                    </a:solidFill>
                  </a:tcPr>
                </a:tc>
                <a:tc>
                  <a:txBody>
                    <a:bodyPr/>
                    <a:lstStyle/>
                    <a:p>
                      <a:pPr marL="0" marR="0" algn="ctr" rtl="1">
                        <a:lnSpc>
                          <a:spcPct val="115000"/>
                        </a:lnSpc>
                        <a:spcBef>
                          <a:spcPts val="0"/>
                        </a:spcBef>
                        <a:spcAft>
                          <a:spcPts val="0"/>
                        </a:spcAft>
                      </a:pPr>
                      <a:r>
                        <a:rPr lang="ar-SA" sz="1200">
                          <a:effectLst/>
                          <a:latin typeface="Sakkal Majalla" pitchFamily="2" charset="-78"/>
                          <a:cs typeface="Sakkal Majalla" pitchFamily="2" charset="-78"/>
                        </a:rPr>
                        <a:t>22 مارس</a:t>
                      </a:r>
                      <a:endParaRPr lang="en-US" sz="1200">
                        <a:effectLst/>
                        <a:latin typeface="Sakkal Majalla" pitchFamily="2" charset="-78"/>
                        <a:ea typeface="Calibri"/>
                        <a:cs typeface="Sakkal Majalla" pitchFamily="2" charset="-78"/>
                      </a:endParaRPr>
                    </a:p>
                  </a:txBody>
                  <a:tcPr marL="46169" marR="46169" marT="0" marB="0" anchor="ctr">
                    <a:solidFill>
                      <a:schemeClr val="bg1">
                        <a:lumMod val="95000"/>
                      </a:schemeClr>
                    </a:solidFill>
                  </a:tcPr>
                </a:tc>
                <a:tc>
                  <a:txBody>
                    <a:bodyPr/>
                    <a:lstStyle/>
                    <a:p>
                      <a:pPr marL="0" marR="0" algn="just" rtl="1">
                        <a:lnSpc>
                          <a:spcPct val="115000"/>
                        </a:lnSpc>
                        <a:spcBef>
                          <a:spcPts val="0"/>
                        </a:spcBef>
                        <a:spcAft>
                          <a:spcPts val="0"/>
                        </a:spcAft>
                      </a:pPr>
                      <a:r>
                        <a:rPr lang="ar-AE" sz="1200" dirty="0">
                          <a:effectLst/>
                          <a:latin typeface="Sakkal Majalla" pitchFamily="2" charset="-78"/>
                          <a:cs typeface="Sakkal Majalla" pitchFamily="2" charset="-78"/>
                        </a:rPr>
                        <a:t>يهدف إلى التوعية بأهمية الموارد المائية</a:t>
                      </a:r>
                      <a:endParaRPr lang="en-US" sz="1200" dirty="0">
                        <a:effectLst/>
                        <a:latin typeface="Sakkal Majalla" pitchFamily="2" charset="-78"/>
                        <a:ea typeface="Calibri"/>
                        <a:cs typeface="Sakkal Majalla" pitchFamily="2" charset="-78"/>
                      </a:endParaRPr>
                    </a:p>
                  </a:txBody>
                  <a:tcPr marL="46169" marR="46169" marT="0" marB="0" anchor="ctr">
                    <a:solidFill>
                      <a:schemeClr val="bg1">
                        <a:lumMod val="95000"/>
                      </a:schemeClr>
                    </a:solidFill>
                  </a:tcPr>
                </a:tc>
                <a:extLst>
                  <a:ext uri="{0D108BD9-81ED-4DB2-BD59-A6C34878D82A}">
                    <a16:rowId xmlns:a16="http://schemas.microsoft.com/office/drawing/2014/main" xmlns="" val="10003"/>
                  </a:ext>
                </a:extLst>
              </a:tr>
              <a:tr h="297715">
                <a:tc>
                  <a:txBody>
                    <a:bodyPr/>
                    <a:lstStyle/>
                    <a:p>
                      <a:pPr marL="0" marR="0" algn="r" rtl="1">
                        <a:lnSpc>
                          <a:spcPct val="115000"/>
                        </a:lnSpc>
                        <a:spcBef>
                          <a:spcPts val="0"/>
                        </a:spcBef>
                        <a:spcAft>
                          <a:spcPts val="0"/>
                        </a:spcAft>
                      </a:pPr>
                      <a:r>
                        <a:rPr lang="ar-SA" sz="1200">
                          <a:effectLst/>
                          <a:latin typeface="Sakkal Majalla" pitchFamily="2" charset="-78"/>
                          <a:cs typeface="Sakkal Majalla" pitchFamily="2" charset="-78"/>
                        </a:rPr>
                        <a:t>ساعة الأرض</a:t>
                      </a:r>
                      <a:endParaRPr lang="en-US" sz="1200">
                        <a:effectLst/>
                        <a:latin typeface="Sakkal Majalla" pitchFamily="2" charset="-78"/>
                        <a:ea typeface="Calibri"/>
                        <a:cs typeface="Sakkal Majalla" pitchFamily="2" charset="-78"/>
                      </a:endParaRPr>
                    </a:p>
                  </a:txBody>
                  <a:tcPr marL="46169" marR="46169" marT="0" marB="0" anchor="ctr"/>
                </a:tc>
                <a:tc>
                  <a:txBody>
                    <a:bodyPr/>
                    <a:lstStyle/>
                    <a:p>
                      <a:pPr marL="0" marR="0" algn="ctr" rtl="1">
                        <a:lnSpc>
                          <a:spcPct val="115000"/>
                        </a:lnSpc>
                        <a:spcBef>
                          <a:spcPts val="0"/>
                        </a:spcBef>
                        <a:spcAft>
                          <a:spcPts val="0"/>
                        </a:spcAft>
                      </a:pPr>
                      <a:r>
                        <a:rPr lang="ar-SA" sz="1200">
                          <a:effectLst/>
                          <a:latin typeface="Sakkal Majalla" pitchFamily="2" charset="-78"/>
                          <a:cs typeface="Sakkal Majalla" pitchFamily="2" charset="-78"/>
                        </a:rPr>
                        <a:t>25 مارس</a:t>
                      </a:r>
                      <a:endParaRPr lang="en-US" sz="1200">
                        <a:effectLst/>
                        <a:latin typeface="Sakkal Majalla" pitchFamily="2" charset="-78"/>
                        <a:ea typeface="Calibri"/>
                        <a:cs typeface="Sakkal Majalla" pitchFamily="2" charset="-78"/>
                      </a:endParaRPr>
                    </a:p>
                  </a:txBody>
                  <a:tcPr marL="46169" marR="46169" marT="0" marB="0" anchor="ctr"/>
                </a:tc>
                <a:tc>
                  <a:txBody>
                    <a:bodyPr/>
                    <a:lstStyle/>
                    <a:p>
                      <a:pPr marL="0" marR="0" algn="just" rtl="1">
                        <a:lnSpc>
                          <a:spcPct val="115000"/>
                        </a:lnSpc>
                        <a:spcBef>
                          <a:spcPts val="0"/>
                        </a:spcBef>
                        <a:spcAft>
                          <a:spcPts val="0"/>
                        </a:spcAft>
                      </a:pPr>
                      <a:r>
                        <a:rPr lang="ar-SA" sz="1200" dirty="0">
                          <a:effectLst/>
                          <a:latin typeface="Sakkal Majalla" pitchFamily="2" charset="-78"/>
                          <a:cs typeface="Sakkal Majalla" pitchFamily="2" charset="-78"/>
                        </a:rPr>
                        <a:t>ساعة الأرض هي أكثر من مجرد حدث، وتحقق أثر بيئي واسع، بما في ذلك التخفيف من أثر التغير المناخي.</a:t>
                      </a:r>
                      <a:endParaRPr lang="en-US" sz="1200" dirty="0">
                        <a:effectLst/>
                        <a:latin typeface="Sakkal Majalla" pitchFamily="2" charset="-78"/>
                        <a:ea typeface="Calibri"/>
                        <a:cs typeface="Sakkal Majalla" pitchFamily="2" charset="-78"/>
                      </a:endParaRPr>
                    </a:p>
                  </a:txBody>
                  <a:tcPr marL="46169" marR="46169" marT="0" marB="0" anchor="ctr"/>
                </a:tc>
                <a:extLst>
                  <a:ext uri="{0D108BD9-81ED-4DB2-BD59-A6C34878D82A}">
                    <a16:rowId xmlns:a16="http://schemas.microsoft.com/office/drawing/2014/main" xmlns="" val="10004"/>
                  </a:ext>
                </a:extLst>
              </a:tr>
              <a:tr h="630936">
                <a:tc>
                  <a:txBody>
                    <a:bodyPr/>
                    <a:lstStyle/>
                    <a:p>
                      <a:pPr marL="0" marR="0" algn="just" rtl="1">
                        <a:lnSpc>
                          <a:spcPct val="115000"/>
                        </a:lnSpc>
                        <a:spcBef>
                          <a:spcPts val="0"/>
                        </a:spcBef>
                        <a:spcAft>
                          <a:spcPts val="0"/>
                        </a:spcAft>
                      </a:pPr>
                      <a:r>
                        <a:rPr lang="ar-SA" sz="1200" dirty="0">
                          <a:effectLst/>
                          <a:latin typeface="Sakkal Majalla" pitchFamily="2" charset="-78"/>
                          <a:cs typeface="Sakkal Majalla" pitchFamily="2" charset="-78"/>
                        </a:rPr>
                        <a:t>حملة التوعية بمخاطر النفايات الإلكترونية</a:t>
                      </a:r>
                      <a:endParaRPr lang="en-US" sz="1200" dirty="0">
                        <a:effectLst/>
                        <a:latin typeface="Sakkal Majalla" pitchFamily="2" charset="-78"/>
                        <a:ea typeface="Calibri"/>
                        <a:cs typeface="Sakkal Majalla" pitchFamily="2" charset="-78"/>
                      </a:endParaRPr>
                    </a:p>
                  </a:txBody>
                  <a:tcPr marL="46169" marR="46169" marT="0" marB="0" anchor="ctr">
                    <a:solidFill>
                      <a:schemeClr val="bg1">
                        <a:lumMod val="95000"/>
                      </a:schemeClr>
                    </a:solidFill>
                  </a:tcPr>
                </a:tc>
                <a:tc>
                  <a:txBody>
                    <a:bodyPr/>
                    <a:lstStyle/>
                    <a:p>
                      <a:pPr marL="0" marR="0" algn="ctr" rtl="1">
                        <a:lnSpc>
                          <a:spcPct val="115000"/>
                        </a:lnSpc>
                        <a:spcBef>
                          <a:spcPts val="0"/>
                        </a:spcBef>
                        <a:spcAft>
                          <a:spcPts val="0"/>
                        </a:spcAft>
                      </a:pPr>
                      <a:r>
                        <a:rPr lang="ar-SA" sz="1200">
                          <a:effectLst/>
                          <a:latin typeface="Sakkal Majalla" pitchFamily="2" charset="-78"/>
                          <a:cs typeface="Sakkal Majalla" pitchFamily="2" charset="-78"/>
                        </a:rPr>
                        <a:t>9/ابريل </a:t>
                      </a:r>
                      <a:endParaRPr lang="en-US" sz="1200">
                        <a:effectLst/>
                        <a:latin typeface="Sakkal Majalla" pitchFamily="2" charset="-78"/>
                        <a:cs typeface="Sakkal Majalla" pitchFamily="2" charset="-78"/>
                      </a:endParaRPr>
                    </a:p>
                    <a:p>
                      <a:pPr marL="0" marR="0" algn="ctr" rtl="1">
                        <a:lnSpc>
                          <a:spcPct val="115000"/>
                        </a:lnSpc>
                        <a:spcBef>
                          <a:spcPts val="0"/>
                        </a:spcBef>
                        <a:spcAft>
                          <a:spcPts val="0"/>
                        </a:spcAft>
                      </a:pPr>
                      <a:r>
                        <a:rPr lang="ar-SA" sz="1200">
                          <a:effectLst/>
                          <a:latin typeface="Sakkal Majalla" pitchFamily="2" charset="-78"/>
                          <a:cs typeface="Sakkal Majalla" pitchFamily="2" charset="-78"/>
                        </a:rPr>
                        <a:t>–</a:t>
                      </a:r>
                      <a:endParaRPr lang="en-US" sz="1200">
                        <a:effectLst/>
                        <a:latin typeface="Sakkal Majalla" pitchFamily="2" charset="-78"/>
                        <a:cs typeface="Sakkal Majalla" pitchFamily="2" charset="-78"/>
                      </a:endParaRPr>
                    </a:p>
                    <a:p>
                      <a:pPr marL="0" marR="0" algn="ctr" rtl="1">
                        <a:lnSpc>
                          <a:spcPct val="115000"/>
                        </a:lnSpc>
                        <a:spcBef>
                          <a:spcPts val="0"/>
                        </a:spcBef>
                        <a:spcAft>
                          <a:spcPts val="0"/>
                        </a:spcAft>
                      </a:pPr>
                      <a:r>
                        <a:rPr lang="ar-SA" sz="1200">
                          <a:effectLst/>
                          <a:latin typeface="Sakkal Majalla" pitchFamily="2" charset="-78"/>
                          <a:cs typeface="Sakkal Majalla" pitchFamily="2" charset="-78"/>
                        </a:rPr>
                        <a:t> 4/مايو</a:t>
                      </a:r>
                      <a:endParaRPr lang="en-US" sz="1200">
                        <a:effectLst/>
                        <a:latin typeface="Sakkal Majalla" pitchFamily="2" charset="-78"/>
                        <a:ea typeface="Calibri"/>
                        <a:cs typeface="Sakkal Majalla" pitchFamily="2" charset="-78"/>
                      </a:endParaRPr>
                    </a:p>
                  </a:txBody>
                  <a:tcPr marL="46169" marR="46169" marT="0" marB="0" anchor="ctr">
                    <a:solidFill>
                      <a:schemeClr val="bg1">
                        <a:lumMod val="95000"/>
                      </a:schemeClr>
                    </a:solidFill>
                  </a:tcPr>
                </a:tc>
                <a:tc>
                  <a:txBody>
                    <a:bodyPr/>
                    <a:lstStyle/>
                    <a:p>
                      <a:pPr marL="0" marR="0" algn="just" rtl="1">
                        <a:lnSpc>
                          <a:spcPct val="115000"/>
                        </a:lnSpc>
                        <a:spcBef>
                          <a:spcPts val="0"/>
                        </a:spcBef>
                        <a:spcAft>
                          <a:spcPts val="0"/>
                        </a:spcAft>
                      </a:pPr>
                      <a:r>
                        <a:rPr lang="ar-SA" sz="1200" dirty="0">
                          <a:effectLst/>
                          <a:latin typeface="Sakkal Majalla" pitchFamily="2" charset="-78"/>
                          <a:cs typeface="Sakkal Majalla" pitchFamily="2" charset="-78"/>
                        </a:rPr>
                        <a:t>رفع مستوى الوعي  بخطر النفايات الإلكترونية وضرورة تقليل التلوث الصادر عنها.</a:t>
                      </a:r>
                      <a:endParaRPr lang="en-US" sz="1200" dirty="0">
                        <a:effectLst/>
                        <a:latin typeface="Sakkal Majalla" pitchFamily="2" charset="-78"/>
                        <a:ea typeface="Calibri"/>
                        <a:cs typeface="Sakkal Majalla" pitchFamily="2" charset="-78"/>
                      </a:endParaRPr>
                    </a:p>
                  </a:txBody>
                  <a:tcPr marL="46169" marR="46169" marT="0" marB="0" anchor="ctr">
                    <a:solidFill>
                      <a:schemeClr val="bg1">
                        <a:lumMod val="95000"/>
                      </a:schemeClr>
                    </a:solidFill>
                  </a:tcPr>
                </a:tc>
                <a:extLst>
                  <a:ext uri="{0D108BD9-81ED-4DB2-BD59-A6C34878D82A}">
                    <a16:rowId xmlns:a16="http://schemas.microsoft.com/office/drawing/2014/main" xmlns="" val="10005"/>
                  </a:ext>
                </a:extLst>
              </a:tr>
              <a:tr h="297715">
                <a:tc>
                  <a:txBody>
                    <a:bodyPr/>
                    <a:lstStyle/>
                    <a:p>
                      <a:pPr marL="0" marR="0" algn="r" rtl="1">
                        <a:lnSpc>
                          <a:spcPct val="115000"/>
                        </a:lnSpc>
                        <a:spcBef>
                          <a:spcPts val="0"/>
                        </a:spcBef>
                        <a:spcAft>
                          <a:spcPts val="0"/>
                        </a:spcAft>
                      </a:pPr>
                      <a:r>
                        <a:rPr lang="ar-SA" sz="1200" dirty="0">
                          <a:effectLst/>
                          <a:latin typeface="Sakkal Majalla" pitchFamily="2" charset="-78"/>
                          <a:cs typeface="Sakkal Majalla" pitchFamily="2" charset="-78"/>
                        </a:rPr>
                        <a:t>اليوم العالمي للتنوع البيولوجي</a:t>
                      </a:r>
                      <a:endParaRPr lang="en-US" sz="1200" dirty="0">
                        <a:effectLst/>
                        <a:latin typeface="Sakkal Majalla" pitchFamily="2" charset="-78"/>
                        <a:ea typeface="Calibri"/>
                        <a:cs typeface="Sakkal Majalla" pitchFamily="2" charset="-78"/>
                      </a:endParaRPr>
                    </a:p>
                  </a:txBody>
                  <a:tcPr marL="46169" marR="46169" marT="0" marB="0" anchor="ctr"/>
                </a:tc>
                <a:tc>
                  <a:txBody>
                    <a:bodyPr/>
                    <a:lstStyle/>
                    <a:p>
                      <a:pPr marL="0" marR="0" algn="ctr" rtl="1">
                        <a:lnSpc>
                          <a:spcPct val="115000"/>
                        </a:lnSpc>
                        <a:spcBef>
                          <a:spcPts val="0"/>
                        </a:spcBef>
                        <a:spcAft>
                          <a:spcPts val="0"/>
                        </a:spcAft>
                      </a:pPr>
                      <a:r>
                        <a:rPr lang="ar-SA" sz="1200">
                          <a:effectLst/>
                          <a:latin typeface="Sakkal Majalla" pitchFamily="2" charset="-78"/>
                          <a:cs typeface="Sakkal Majalla" pitchFamily="2" charset="-78"/>
                        </a:rPr>
                        <a:t>22/ مايو</a:t>
                      </a:r>
                      <a:endParaRPr lang="en-US" sz="1200">
                        <a:effectLst/>
                        <a:latin typeface="Sakkal Majalla" pitchFamily="2" charset="-78"/>
                        <a:ea typeface="Calibri"/>
                        <a:cs typeface="Sakkal Majalla" pitchFamily="2" charset="-78"/>
                      </a:endParaRPr>
                    </a:p>
                  </a:txBody>
                  <a:tcPr marL="46169" marR="46169" marT="0" marB="0" anchor="ctr"/>
                </a:tc>
                <a:tc>
                  <a:txBody>
                    <a:bodyPr/>
                    <a:lstStyle/>
                    <a:p>
                      <a:pPr marL="0" marR="0" algn="just" rtl="1">
                        <a:lnSpc>
                          <a:spcPct val="115000"/>
                        </a:lnSpc>
                        <a:spcBef>
                          <a:spcPts val="0"/>
                        </a:spcBef>
                        <a:spcAft>
                          <a:spcPts val="0"/>
                        </a:spcAft>
                      </a:pPr>
                      <a:r>
                        <a:rPr lang="ar-SA" sz="1200">
                          <a:effectLst/>
                          <a:latin typeface="Sakkal Majalla" pitchFamily="2" charset="-78"/>
                          <a:cs typeface="Sakkal Majalla" pitchFamily="2" charset="-78"/>
                        </a:rPr>
                        <a:t>التوعية بأهمية الحفاظ على التنوع البيولوجي، و الاستخدام المستدام للموارد الطبيعية.</a:t>
                      </a:r>
                      <a:endParaRPr lang="en-US" sz="1200">
                        <a:effectLst/>
                        <a:latin typeface="Sakkal Majalla" pitchFamily="2" charset="-78"/>
                        <a:ea typeface="Calibri"/>
                        <a:cs typeface="Sakkal Majalla" pitchFamily="2" charset="-78"/>
                      </a:endParaRPr>
                    </a:p>
                  </a:txBody>
                  <a:tcPr marL="46169" marR="46169" marT="0" marB="0" anchor="ctr"/>
                </a:tc>
                <a:extLst>
                  <a:ext uri="{0D108BD9-81ED-4DB2-BD59-A6C34878D82A}">
                    <a16:rowId xmlns:a16="http://schemas.microsoft.com/office/drawing/2014/main" xmlns="" val="10006"/>
                  </a:ext>
                </a:extLst>
              </a:tr>
              <a:tr h="328216">
                <a:tc>
                  <a:txBody>
                    <a:bodyPr/>
                    <a:lstStyle/>
                    <a:p>
                      <a:pPr marL="0" marR="0" algn="r" rtl="1">
                        <a:lnSpc>
                          <a:spcPct val="115000"/>
                        </a:lnSpc>
                        <a:spcBef>
                          <a:spcPts val="0"/>
                        </a:spcBef>
                        <a:spcAft>
                          <a:spcPts val="0"/>
                        </a:spcAft>
                      </a:pPr>
                      <a:r>
                        <a:rPr lang="ar-SA" sz="1200">
                          <a:effectLst/>
                          <a:latin typeface="Sakkal Majalla" pitchFamily="2" charset="-78"/>
                          <a:cs typeface="Sakkal Majalla" pitchFamily="2" charset="-78"/>
                        </a:rPr>
                        <a:t>مبادرة "أهلاً رمضان"</a:t>
                      </a:r>
                      <a:endParaRPr lang="en-US" sz="1200">
                        <a:effectLst/>
                        <a:latin typeface="Sakkal Majalla" pitchFamily="2" charset="-78"/>
                        <a:ea typeface="Calibri"/>
                        <a:cs typeface="Sakkal Majalla" pitchFamily="2" charset="-78"/>
                      </a:endParaRPr>
                    </a:p>
                  </a:txBody>
                  <a:tcPr marL="46169" marR="46169" marT="0" marB="0" anchor="ctr">
                    <a:solidFill>
                      <a:schemeClr val="bg1">
                        <a:lumMod val="95000"/>
                      </a:schemeClr>
                    </a:solidFill>
                  </a:tcPr>
                </a:tc>
                <a:tc>
                  <a:txBody>
                    <a:bodyPr/>
                    <a:lstStyle/>
                    <a:p>
                      <a:pPr marL="0" marR="0" algn="ctr" rtl="1">
                        <a:lnSpc>
                          <a:spcPct val="115000"/>
                        </a:lnSpc>
                        <a:spcBef>
                          <a:spcPts val="0"/>
                        </a:spcBef>
                        <a:spcAft>
                          <a:spcPts val="0"/>
                        </a:spcAft>
                      </a:pPr>
                      <a:r>
                        <a:rPr lang="ar-SA" sz="1200" dirty="0">
                          <a:effectLst/>
                          <a:latin typeface="Sakkal Majalla" pitchFamily="2" charset="-78"/>
                          <a:cs typeface="Sakkal Majalla" pitchFamily="2" charset="-78"/>
                        </a:rPr>
                        <a:t>25/ مايو</a:t>
                      </a:r>
                      <a:endParaRPr lang="en-US" sz="1200" dirty="0">
                        <a:effectLst/>
                        <a:latin typeface="Sakkal Majalla" pitchFamily="2" charset="-78"/>
                        <a:ea typeface="Calibri"/>
                        <a:cs typeface="Sakkal Majalla" pitchFamily="2" charset="-78"/>
                      </a:endParaRPr>
                    </a:p>
                  </a:txBody>
                  <a:tcPr marL="46169" marR="46169" marT="0" marB="0" anchor="ctr">
                    <a:solidFill>
                      <a:schemeClr val="bg1">
                        <a:lumMod val="95000"/>
                      </a:schemeClr>
                    </a:solidFill>
                  </a:tcPr>
                </a:tc>
                <a:tc>
                  <a:txBody>
                    <a:bodyPr/>
                    <a:lstStyle/>
                    <a:p>
                      <a:pPr marL="0" marR="0" algn="just" rtl="1">
                        <a:lnSpc>
                          <a:spcPct val="115000"/>
                        </a:lnSpc>
                        <a:spcBef>
                          <a:spcPts val="0"/>
                        </a:spcBef>
                        <a:spcAft>
                          <a:spcPts val="0"/>
                        </a:spcAft>
                      </a:pPr>
                      <a:r>
                        <a:rPr lang="ar-SA" sz="1200" dirty="0">
                          <a:effectLst/>
                          <a:latin typeface="Sakkal Majalla" pitchFamily="2" charset="-78"/>
                          <a:cs typeface="Sakkal Majalla" pitchFamily="2" charset="-78"/>
                        </a:rPr>
                        <a:t>تهنئة الموظفين والمتعاملين بحلول شهر رمضان المبارك</a:t>
                      </a:r>
                      <a:endParaRPr lang="en-US" sz="1200" dirty="0">
                        <a:effectLst/>
                        <a:latin typeface="Sakkal Majalla" pitchFamily="2" charset="-78"/>
                        <a:ea typeface="Calibri"/>
                        <a:cs typeface="Sakkal Majalla" pitchFamily="2" charset="-78"/>
                      </a:endParaRPr>
                    </a:p>
                  </a:txBody>
                  <a:tcPr marL="46169" marR="46169" marT="0" marB="0" anchor="ctr">
                    <a:solidFill>
                      <a:schemeClr val="bg1">
                        <a:lumMod val="95000"/>
                      </a:schemeClr>
                    </a:solidFill>
                  </a:tcPr>
                </a:tc>
                <a:extLst>
                  <a:ext uri="{0D108BD9-81ED-4DB2-BD59-A6C34878D82A}">
                    <a16:rowId xmlns:a16="http://schemas.microsoft.com/office/drawing/2014/main" xmlns="" val="10007"/>
                  </a:ext>
                </a:extLst>
              </a:tr>
              <a:tr h="297715">
                <a:tc>
                  <a:txBody>
                    <a:bodyPr/>
                    <a:lstStyle/>
                    <a:p>
                      <a:pPr marL="0" marR="0" algn="r" rtl="1">
                        <a:lnSpc>
                          <a:spcPct val="115000"/>
                        </a:lnSpc>
                        <a:spcBef>
                          <a:spcPts val="0"/>
                        </a:spcBef>
                        <a:spcAft>
                          <a:spcPts val="0"/>
                        </a:spcAft>
                      </a:pPr>
                      <a:r>
                        <a:rPr lang="ar-SA" sz="1200" dirty="0">
                          <a:effectLst/>
                          <a:latin typeface="Sakkal Majalla" pitchFamily="2" charset="-78"/>
                          <a:cs typeface="Sakkal Majalla" pitchFamily="2" charset="-78"/>
                        </a:rPr>
                        <a:t>اليوم العالمي للبيئة</a:t>
                      </a:r>
                      <a:endParaRPr lang="en-US" sz="1200" dirty="0">
                        <a:effectLst/>
                        <a:latin typeface="Sakkal Majalla" pitchFamily="2" charset="-78"/>
                        <a:ea typeface="Calibri"/>
                        <a:cs typeface="Sakkal Majalla" pitchFamily="2" charset="-78"/>
                      </a:endParaRPr>
                    </a:p>
                  </a:txBody>
                  <a:tcPr marL="46169" marR="46169" marT="0" marB="0" anchor="ctr"/>
                </a:tc>
                <a:tc>
                  <a:txBody>
                    <a:bodyPr/>
                    <a:lstStyle/>
                    <a:p>
                      <a:pPr marL="0" marR="0" algn="ctr" rtl="1">
                        <a:lnSpc>
                          <a:spcPct val="115000"/>
                        </a:lnSpc>
                        <a:spcBef>
                          <a:spcPts val="0"/>
                        </a:spcBef>
                        <a:spcAft>
                          <a:spcPts val="0"/>
                        </a:spcAft>
                      </a:pPr>
                      <a:r>
                        <a:rPr lang="ar-SA" sz="1200" dirty="0">
                          <a:effectLst/>
                          <a:latin typeface="Sakkal Majalla" pitchFamily="2" charset="-78"/>
                          <a:cs typeface="Sakkal Majalla" pitchFamily="2" charset="-78"/>
                        </a:rPr>
                        <a:t>5/ يونيو</a:t>
                      </a:r>
                      <a:endParaRPr lang="en-US" sz="1200" dirty="0">
                        <a:effectLst/>
                        <a:latin typeface="Sakkal Majalla" pitchFamily="2" charset="-78"/>
                        <a:ea typeface="Calibri"/>
                        <a:cs typeface="Sakkal Majalla" pitchFamily="2" charset="-78"/>
                      </a:endParaRPr>
                    </a:p>
                  </a:txBody>
                  <a:tcPr marL="46169" marR="46169" marT="0" marB="0" anchor="ctr"/>
                </a:tc>
                <a:tc>
                  <a:txBody>
                    <a:bodyPr/>
                    <a:lstStyle/>
                    <a:p>
                      <a:pPr marL="0" marR="0" algn="just" rtl="1">
                        <a:lnSpc>
                          <a:spcPct val="115000"/>
                        </a:lnSpc>
                        <a:spcBef>
                          <a:spcPts val="0"/>
                        </a:spcBef>
                        <a:spcAft>
                          <a:spcPts val="0"/>
                        </a:spcAft>
                      </a:pPr>
                      <a:r>
                        <a:rPr lang="ar-SA" sz="1200" dirty="0">
                          <a:effectLst/>
                          <a:latin typeface="Sakkal Majalla" pitchFamily="2" charset="-78"/>
                          <a:cs typeface="Sakkal Majalla" pitchFamily="2" charset="-78"/>
                        </a:rPr>
                        <a:t>يهدف إلى توضيح المخاطر المحيطة بالبيئة، واتخاذ إجراءات سياسية وشعبية للحفاظ عليها.</a:t>
                      </a:r>
                      <a:endParaRPr lang="en-US" sz="1200" dirty="0">
                        <a:effectLst/>
                        <a:latin typeface="Sakkal Majalla" pitchFamily="2" charset="-78"/>
                        <a:ea typeface="Calibri"/>
                        <a:cs typeface="Sakkal Majalla" pitchFamily="2" charset="-78"/>
                      </a:endParaRPr>
                    </a:p>
                  </a:txBody>
                  <a:tcPr marL="46169" marR="46169" marT="0" marB="0" anchor="ctr"/>
                </a:tc>
                <a:extLst>
                  <a:ext uri="{0D108BD9-81ED-4DB2-BD59-A6C34878D82A}">
                    <a16:rowId xmlns:a16="http://schemas.microsoft.com/office/drawing/2014/main" xmlns="" val="10008"/>
                  </a:ext>
                </a:extLst>
              </a:tr>
            </a:tbl>
          </a:graphicData>
        </a:graphic>
      </p:graphicFrame>
      <p:pic>
        <p:nvPicPr>
          <p:cNvPr id="3" name="Picture 2" descr="C:\Users\smalswaidi\Dropbox (وزارة البيئة والمياه)\MOEW Graphic Design Department\MOCCAE 2016 Federal Visual Identity\LOGO\Ministry\Horizontal_A\RGB\UAE_MOCCAE_brandmark_Horizontal_RGB_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84369"/>
            <a:ext cx="2808312" cy="768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5844" y="940725"/>
            <a:ext cx="693023" cy="693412"/>
          </a:xfrm>
          <a:prstGeom prst="rect">
            <a:avLst/>
          </a:prstGeom>
          <a:noFill/>
        </p:spPr>
      </p:pic>
      <p:sp>
        <p:nvSpPr>
          <p:cNvPr id="7" name="Rectangle 6"/>
          <p:cNvSpPr/>
          <p:nvPr/>
        </p:nvSpPr>
        <p:spPr>
          <a:xfrm>
            <a:off x="-396552" y="1287431"/>
            <a:ext cx="8312396" cy="461665"/>
          </a:xfrm>
          <a:prstGeom prst="rect">
            <a:avLst/>
          </a:prstGeom>
        </p:spPr>
        <p:txBody>
          <a:bodyPr wrap="square">
            <a:spAutoFit/>
          </a:bodyPr>
          <a:lstStyle/>
          <a:p>
            <a:pPr algn="r"/>
            <a:r>
              <a:rPr lang="ar-SA" sz="2400" b="1" dirty="0">
                <a:solidFill>
                  <a:srgbClr val="B68A35"/>
                </a:solidFill>
                <a:latin typeface="Sakkal Majalla" pitchFamily="2" charset="-78"/>
                <a:cs typeface="Sakkal Majalla" pitchFamily="2" charset="-78"/>
              </a:rPr>
              <a:t>فعاليات بلدية الفجيرة</a:t>
            </a:r>
            <a:endParaRPr lang="en-US" sz="2400" dirty="0">
              <a:solidFill>
                <a:srgbClr val="B68A35"/>
              </a:solidFill>
            </a:endParaRPr>
          </a:p>
        </p:txBody>
      </p:sp>
    </p:spTree>
    <p:extLst>
      <p:ext uri="{BB962C8B-B14F-4D97-AF65-F5344CB8AC3E}">
        <p14:creationId xmlns:p14="http://schemas.microsoft.com/office/powerpoint/2010/main" val="192548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0378106"/>
              </p:ext>
            </p:extLst>
          </p:nvPr>
        </p:nvGraphicFramePr>
        <p:xfrm>
          <a:off x="395536" y="1740519"/>
          <a:ext cx="8280920" cy="1000287"/>
        </p:xfrm>
        <a:graphic>
          <a:graphicData uri="http://schemas.openxmlformats.org/drawingml/2006/table">
            <a:tbl>
              <a:tblPr rtl="1" firstRow="1" firstCol="1" bandRow="1">
                <a:tableStyleId>{2D5ABB26-0587-4C30-8999-92F81FD0307C}</a:tableStyleId>
              </a:tblPr>
              <a:tblGrid>
                <a:gridCol w="8280920">
                  <a:extLst>
                    <a:ext uri="{9D8B030D-6E8A-4147-A177-3AD203B41FA5}">
                      <a16:colId xmlns:a16="http://schemas.microsoft.com/office/drawing/2014/main" xmlns="" val="20000"/>
                    </a:ext>
                  </a:extLst>
                </a:gridCol>
              </a:tblGrid>
              <a:tr h="404857">
                <a:tc>
                  <a:txBody>
                    <a:bodyPr/>
                    <a:lstStyle/>
                    <a:p>
                      <a:pPr marL="0" marR="0" algn="ctr" rtl="1">
                        <a:lnSpc>
                          <a:spcPct val="115000"/>
                        </a:lnSpc>
                        <a:spcBef>
                          <a:spcPts val="0"/>
                        </a:spcBef>
                        <a:spcAft>
                          <a:spcPts val="0"/>
                        </a:spcAft>
                      </a:pPr>
                      <a:r>
                        <a:rPr lang="ar-SA" sz="1200" b="0" dirty="0">
                          <a:solidFill>
                            <a:schemeClr val="bg1"/>
                          </a:solidFill>
                          <a:effectLst/>
                          <a:latin typeface="Sakkal Majalla" pitchFamily="2" charset="-78"/>
                          <a:cs typeface="Sakkal Majalla" pitchFamily="2" charset="-78"/>
                        </a:rPr>
                        <a:t>الفعاليات المصاحبة ليوم البيئة الوطن</a:t>
                      </a:r>
                      <a:r>
                        <a:rPr lang="ar-AE" sz="1200" b="0" dirty="0">
                          <a:solidFill>
                            <a:schemeClr val="bg1"/>
                          </a:solidFill>
                          <a:effectLst/>
                          <a:latin typeface="Sakkal Majalla" pitchFamily="2" charset="-78"/>
                          <a:cs typeface="Sakkal Majalla" pitchFamily="2" charset="-78"/>
                        </a:rPr>
                        <a:t>ي</a:t>
                      </a:r>
                    </a:p>
                  </a:txBody>
                  <a:tcPr anchor="ctr">
                    <a:solidFill>
                      <a:srgbClr val="B88B35"/>
                    </a:solidFill>
                  </a:tcPr>
                </a:tc>
                <a:extLst>
                  <a:ext uri="{0D108BD9-81ED-4DB2-BD59-A6C34878D82A}">
                    <a16:rowId xmlns:a16="http://schemas.microsoft.com/office/drawing/2014/main" xmlns="" val="10000"/>
                  </a:ext>
                </a:extLst>
              </a:tr>
              <a:tr h="297715">
                <a:tc>
                  <a:txBody>
                    <a:bodyPr/>
                    <a:lstStyle/>
                    <a:p>
                      <a:pPr lvl="0" rtl="1"/>
                      <a:r>
                        <a:rPr lang="ar-AE" sz="1200" kern="1200" dirty="0">
                          <a:effectLst/>
                          <a:latin typeface="Sakkal Majalla" pitchFamily="2" charset="-78"/>
                          <a:cs typeface="Sakkal Majalla" pitchFamily="2" charset="-78"/>
                        </a:rPr>
                        <a:t>تنظيم معرض "الإنتاج والاستهلاك المستدامان" في مقر البلدية</a:t>
                      </a:r>
                      <a:endParaRPr lang="en-US" sz="1200" kern="1200" dirty="0">
                        <a:effectLst/>
                        <a:latin typeface="Sakkal Majalla" pitchFamily="2" charset="-78"/>
                        <a:cs typeface="Sakkal Majalla" pitchFamily="2" charset="-78"/>
                      </a:endParaRPr>
                    </a:p>
                  </a:txBody>
                  <a:tcPr>
                    <a:solidFill>
                      <a:schemeClr val="bg1">
                        <a:lumMod val="95000"/>
                      </a:schemeClr>
                    </a:solidFill>
                  </a:tcPr>
                </a:tc>
                <a:extLst>
                  <a:ext uri="{0D108BD9-81ED-4DB2-BD59-A6C34878D82A}">
                    <a16:rowId xmlns:a16="http://schemas.microsoft.com/office/drawing/2014/main" xmlns="" val="10001"/>
                  </a:ext>
                </a:extLst>
              </a:tr>
              <a:tr h="297715">
                <a:tc>
                  <a:txBody>
                    <a:bodyPr/>
                    <a:lstStyle/>
                    <a:p>
                      <a:pPr lvl="0" rtl="1"/>
                      <a:r>
                        <a:rPr lang="ar-AE" sz="1200" kern="1200" dirty="0">
                          <a:effectLst/>
                          <a:latin typeface="Sakkal Majalla" pitchFamily="2" charset="-78"/>
                          <a:cs typeface="Sakkal Majalla" pitchFamily="2" charset="-78"/>
                        </a:rPr>
                        <a:t>تنظيم حملة تنظيف شاطئ محمية جبل علي والمشاركة زرع أشجار القرم بالمحمية</a:t>
                      </a:r>
                      <a:endParaRPr lang="en-US" sz="1200" b="0" kern="1200" dirty="0">
                        <a:solidFill>
                          <a:schemeClr val="tx1"/>
                        </a:solidFill>
                        <a:effectLst/>
                        <a:latin typeface="Sakkal Majalla" pitchFamily="2" charset="-78"/>
                        <a:ea typeface="+mn-ea"/>
                        <a:cs typeface="Sakkal Majalla" pitchFamily="2" charset="-78"/>
                      </a:endParaRPr>
                    </a:p>
                  </a:txBody>
                  <a:tcPr/>
                </a:tc>
                <a:extLst>
                  <a:ext uri="{0D108BD9-81ED-4DB2-BD59-A6C34878D82A}">
                    <a16:rowId xmlns:a16="http://schemas.microsoft.com/office/drawing/2014/main" xmlns="" val="10002"/>
                  </a:ext>
                </a:extLst>
              </a:tr>
            </a:tbl>
          </a:graphicData>
        </a:graphic>
      </p:graphicFrame>
      <p:pic>
        <p:nvPicPr>
          <p:cNvPr id="3" name="Picture 2" descr="C:\Users\smalswaidi\Dropbox (وزارة البيئة والمياه)\MOEW Graphic Design Department\MOCCAE 2016 Federal Visual Identity\LOGO\Ministry\Horizontal_A\RGB\UAE_MOCCAE_brandmark_Horizontal_RGB_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84369"/>
            <a:ext cx="2808312" cy="7683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nsalruwaihi\Desktop\DM LOGO High re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2032" y="899276"/>
            <a:ext cx="792088" cy="713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068660251"/>
              </p:ext>
            </p:extLst>
          </p:nvPr>
        </p:nvGraphicFramePr>
        <p:xfrm>
          <a:off x="395536" y="4097656"/>
          <a:ext cx="8280920" cy="2059921"/>
        </p:xfrm>
        <a:graphic>
          <a:graphicData uri="http://schemas.openxmlformats.org/drawingml/2006/table">
            <a:tbl>
              <a:tblPr rtl="1" firstRow="1" firstCol="1" bandRow="1">
                <a:tableStyleId>{2D5ABB26-0587-4C30-8999-92F81FD0307C}</a:tableStyleId>
              </a:tblPr>
              <a:tblGrid>
                <a:gridCol w="3583240">
                  <a:extLst>
                    <a:ext uri="{9D8B030D-6E8A-4147-A177-3AD203B41FA5}">
                      <a16:colId xmlns:a16="http://schemas.microsoft.com/office/drawing/2014/main" xmlns="" val="20000"/>
                    </a:ext>
                  </a:extLst>
                </a:gridCol>
                <a:gridCol w="1283608">
                  <a:extLst>
                    <a:ext uri="{9D8B030D-6E8A-4147-A177-3AD203B41FA5}">
                      <a16:colId xmlns:a16="http://schemas.microsoft.com/office/drawing/2014/main" xmlns="" val="20001"/>
                    </a:ext>
                  </a:extLst>
                </a:gridCol>
                <a:gridCol w="1653944">
                  <a:extLst>
                    <a:ext uri="{9D8B030D-6E8A-4147-A177-3AD203B41FA5}">
                      <a16:colId xmlns:a16="http://schemas.microsoft.com/office/drawing/2014/main" xmlns="" val="20002"/>
                    </a:ext>
                  </a:extLst>
                </a:gridCol>
                <a:gridCol w="1760128">
                  <a:extLst>
                    <a:ext uri="{9D8B030D-6E8A-4147-A177-3AD203B41FA5}">
                      <a16:colId xmlns:a16="http://schemas.microsoft.com/office/drawing/2014/main" xmlns="" val="20003"/>
                    </a:ext>
                  </a:extLst>
                </a:gridCol>
              </a:tblGrid>
              <a:tr h="404857">
                <a:tc>
                  <a:txBody>
                    <a:bodyPr/>
                    <a:lstStyle/>
                    <a:p>
                      <a:pPr marL="0" marR="0" algn="ctr" rtl="1">
                        <a:lnSpc>
                          <a:spcPct val="115000"/>
                        </a:lnSpc>
                        <a:spcBef>
                          <a:spcPts val="0"/>
                        </a:spcBef>
                        <a:spcAft>
                          <a:spcPts val="0"/>
                        </a:spcAft>
                      </a:pPr>
                      <a:r>
                        <a:rPr lang="ar-SA" sz="1200" b="0" dirty="0">
                          <a:solidFill>
                            <a:schemeClr val="bg1"/>
                          </a:solidFill>
                          <a:effectLst/>
                          <a:latin typeface="Sakkal Majalla" pitchFamily="2" charset="-78"/>
                          <a:cs typeface="Sakkal Majalla" pitchFamily="2" charset="-78"/>
                        </a:rPr>
                        <a:t>الفعاليات المصاحبة ليوم البيئة الوطن</a:t>
                      </a:r>
                      <a:r>
                        <a:rPr lang="ar-AE" sz="1200" b="0" dirty="0">
                          <a:solidFill>
                            <a:schemeClr val="bg1"/>
                          </a:solidFill>
                          <a:effectLst/>
                          <a:latin typeface="Sakkal Majalla" pitchFamily="2" charset="-78"/>
                          <a:cs typeface="Sakkal Majalla" pitchFamily="2" charset="-78"/>
                        </a:rPr>
                        <a:t>ي</a:t>
                      </a:r>
                    </a:p>
                  </a:txBody>
                  <a:tcPr anchor="ctr">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88B35"/>
                    </a:solidFill>
                  </a:tcPr>
                </a:tc>
                <a:tc>
                  <a:txBody>
                    <a:bodyPr/>
                    <a:lstStyle/>
                    <a:p>
                      <a:pPr marL="0" marR="0" algn="ctr" rtl="1">
                        <a:lnSpc>
                          <a:spcPct val="115000"/>
                        </a:lnSpc>
                        <a:spcBef>
                          <a:spcPts val="0"/>
                        </a:spcBef>
                        <a:spcAft>
                          <a:spcPts val="0"/>
                        </a:spcAft>
                      </a:pPr>
                      <a:r>
                        <a:rPr lang="ar-AE" sz="1200" dirty="0">
                          <a:solidFill>
                            <a:schemeClr val="bg1"/>
                          </a:solidFill>
                          <a:effectLst/>
                          <a:latin typeface="Sakkal Majalla" pitchFamily="2" charset="-78"/>
                          <a:cs typeface="Sakkal Majalla" pitchFamily="2" charset="-78"/>
                        </a:rPr>
                        <a:t>التاريخ</a:t>
                      </a:r>
                      <a:endParaRPr lang="en-US" sz="1200" b="0" dirty="0">
                        <a:solidFill>
                          <a:schemeClr val="bg1"/>
                        </a:solidFill>
                        <a:effectLst/>
                        <a:latin typeface="Sakkal Majalla" pitchFamily="2" charset="-78"/>
                        <a:ea typeface="Calibri"/>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88B35"/>
                    </a:solidFill>
                  </a:tcPr>
                </a:tc>
                <a:tc>
                  <a:txBody>
                    <a:bodyPr/>
                    <a:lstStyle/>
                    <a:p>
                      <a:pPr marL="0" marR="0" algn="ctr" rtl="1">
                        <a:lnSpc>
                          <a:spcPct val="115000"/>
                        </a:lnSpc>
                        <a:spcBef>
                          <a:spcPts val="0"/>
                        </a:spcBef>
                        <a:spcAft>
                          <a:spcPts val="0"/>
                        </a:spcAft>
                      </a:pPr>
                      <a:r>
                        <a:rPr lang="ar-AE" sz="1200" dirty="0">
                          <a:solidFill>
                            <a:schemeClr val="bg1"/>
                          </a:solidFill>
                          <a:effectLst/>
                          <a:latin typeface="Sakkal Majalla" pitchFamily="2" charset="-78"/>
                          <a:cs typeface="Sakkal Majalla" pitchFamily="2" charset="-78"/>
                        </a:rPr>
                        <a:t>المكان</a:t>
                      </a:r>
                      <a:endParaRPr lang="en-US" sz="1200" b="0" dirty="0">
                        <a:solidFill>
                          <a:schemeClr val="bg1"/>
                        </a:solidFill>
                        <a:effectLst/>
                        <a:latin typeface="Sakkal Majalla" pitchFamily="2" charset="-78"/>
                        <a:ea typeface="Calibri"/>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88B35"/>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200" b="0" dirty="0">
                          <a:solidFill>
                            <a:schemeClr val="bg1"/>
                          </a:solidFill>
                          <a:effectLst/>
                          <a:latin typeface="Sakkal Majalla" pitchFamily="2" charset="-78"/>
                          <a:cs typeface="Sakkal Majalla" pitchFamily="2" charset="-78"/>
                        </a:rPr>
                        <a:t>الفئة المستهدفة</a:t>
                      </a:r>
                      <a:endParaRPr lang="en-US" sz="1200" b="0" dirty="0">
                        <a:solidFill>
                          <a:schemeClr val="bg1"/>
                        </a:solidFill>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B88B35"/>
                    </a:solidFill>
                  </a:tcPr>
                </a:tc>
                <a:extLst>
                  <a:ext uri="{0D108BD9-81ED-4DB2-BD59-A6C34878D82A}">
                    <a16:rowId xmlns:a16="http://schemas.microsoft.com/office/drawing/2014/main" xmlns="" val="10000"/>
                  </a:ext>
                </a:extLst>
              </a:tr>
              <a:tr h="932688">
                <a:tc>
                  <a:txBody>
                    <a:bodyPr/>
                    <a:lstStyle/>
                    <a:p>
                      <a:pPr marL="342900" marR="0" lvl="0" indent="-342900" algn="r" rtl="1">
                        <a:lnSpc>
                          <a:spcPct val="115000"/>
                        </a:lnSpc>
                        <a:spcBef>
                          <a:spcPts val="0"/>
                        </a:spcBef>
                        <a:spcAft>
                          <a:spcPts val="0"/>
                        </a:spcAft>
                        <a:buFont typeface="Courier New" charset="0"/>
                        <a:buChar char="o"/>
                      </a:pPr>
                      <a:r>
                        <a:rPr lang="ar-SA" sz="1200" b="0" dirty="0">
                          <a:effectLst/>
                          <a:latin typeface="Sakkal Majalla" pitchFamily="2" charset="-78"/>
                          <a:cs typeface="Sakkal Majalla" pitchFamily="2" charset="-78"/>
                        </a:rPr>
                        <a:t>يوم بيئي توعوي في أحد مراكز سجايا في المنطقة الشرقية بتضمن:</a:t>
                      </a:r>
                      <a:endParaRPr lang="en-US" sz="1200" b="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Courier New" charset="0"/>
                        <a:buChar char="o"/>
                      </a:pPr>
                      <a:r>
                        <a:rPr lang="ar-SA" sz="1200" b="0" dirty="0">
                          <a:effectLst/>
                          <a:latin typeface="Sakkal Majalla" pitchFamily="2" charset="-78"/>
                          <a:cs typeface="Sakkal Majalla" pitchFamily="2" charset="-78"/>
                        </a:rPr>
                        <a:t>لقاء تعريفي عن يوم البيئة الوطني</a:t>
                      </a:r>
                      <a:endParaRPr lang="en-US" sz="1200" b="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Courier New" charset="0"/>
                        <a:buChar char="o"/>
                      </a:pPr>
                      <a:r>
                        <a:rPr lang="ar-SA" sz="1200" b="0" dirty="0">
                          <a:effectLst/>
                          <a:latin typeface="Sakkal Majalla" pitchFamily="2" charset="-78"/>
                          <a:cs typeface="Sakkal Majalla" pitchFamily="2" charset="-78"/>
                        </a:rPr>
                        <a:t>أنشطة متنوعة</a:t>
                      </a:r>
                      <a:r>
                        <a:rPr lang="ar-SA" sz="1200" b="0" baseline="0" dirty="0">
                          <a:effectLst/>
                          <a:latin typeface="Sakkal Majalla" pitchFamily="2" charset="-78"/>
                          <a:cs typeface="Sakkal Majalla" pitchFamily="2" charset="-78"/>
                        </a:rPr>
                        <a:t> </a:t>
                      </a:r>
                      <a:r>
                        <a:rPr lang="ar-SA" sz="1200" b="0" dirty="0">
                          <a:effectLst/>
                          <a:latin typeface="Sakkal Majalla" pitchFamily="2" charset="-78"/>
                          <a:cs typeface="Sakkal Majalla" pitchFamily="2" charset="-78"/>
                        </a:rPr>
                        <a:t>(مسابقات بيئية)</a:t>
                      </a:r>
                      <a:endParaRPr lang="en-US" sz="1200" b="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Courier New" charset="0"/>
                        <a:buChar char="o"/>
                      </a:pPr>
                      <a:r>
                        <a:rPr lang="ar-SA" sz="1200" b="0" dirty="0">
                          <a:effectLst/>
                          <a:latin typeface="Sakkal Majalla" pitchFamily="2" charset="-78"/>
                          <a:cs typeface="Sakkal Majalla" pitchFamily="2" charset="-78"/>
                        </a:rPr>
                        <a:t>عرض فيلم عن البيئة</a:t>
                      </a:r>
                      <a:endParaRPr lang="en-US" sz="1200" b="0" dirty="0">
                        <a:effectLst/>
                        <a:latin typeface="Sakkal Majalla" pitchFamily="2" charset="-78"/>
                        <a:ea typeface="Times New Roman"/>
                        <a:cs typeface="Sakkal Majalla" pitchFamily="2" charset="-78"/>
                      </a:endParaRPr>
                    </a:p>
                  </a:txBody>
                  <a:tcPr anchor="ctr">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algn="ctr" rtl="1">
                        <a:lnSpc>
                          <a:spcPct val="115000"/>
                        </a:lnSpc>
                        <a:spcBef>
                          <a:spcPts val="0"/>
                        </a:spcBef>
                        <a:spcAft>
                          <a:spcPts val="0"/>
                        </a:spcAft>
                      </a:pPr>
                      <a:r>
                        <a:rPr lang="ar-SA" sz="1200" b="0" dirty="0">
                          <a:effectLst/>
                          <a:latin typeface="Sakkal Majalla" pitchFamily="2" charset="-78"/>
                          <a:cs typeface="Sakkal Majalla" pitchFamily="2" charset="-78"/>
                        </a:rPr>
                        <a:t>4 فبراير 2017</a:t>
                      </a:r>
                      <a:endParaRPr lang="en-US" sz="1200" b="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r>
                        <a:rPr lang="ar-SA" sz="1200" b="0" dirty="0" err="1">
                          <a:effectLst/>
                          <a:latin typeface="Sakkal Majalla" pitchFamily="2" charset="-78"/>
                          <a:cs typeface="Sakkal Majalla" pitchFamily="2" charset="-78"/>
                        </a:rPr>
                        <a:t>مرطز</a:t>
                      </a:r>
                      <a:r>
                        <a:rPr lang="ar-SA" sz="1200" b="0" dirty="0">
                          <a:effectLst/>
                          <a:latin typeface="Sakkal Majalla" pitchFamily="2" charset="-78"/>
                          <a:cs typeface="Sakkal Majalla" pitchFamily="2" charset="-78"/>
                        </a:rPr>
                        <a:t> سجايا</a:t>
                      </a:r>
                      <a:endParaRPr lang="en-US" sz="1200" b="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r>
                        <a:rPr lang="ar-SA" sz="1200" b="0" dirty="0">
                          <a:effectLst/>
                          <a:latin typeface="Sakkal Majalla" pitchFamily="2" charset="-78"/>
                          <a:cs typeface="Sakkal Majalla" pitchFamily="2" charset="-78"/>
                        </a:rPr>
                        <a:t>طالبات المركز</a:t>
                      </a:r>
                      <a:endParaRPr lang="en-US" sz="1200" b="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722376">
                <a:tc>
                  <a:txBody>
                    <a:bodyPr/>
                    <a:lstStyle/>
                    <a:p>
                      <a:pPr marL="342900" marR="0" lvl="0" indent="-342900" algn="r" rtl="1">
                        <a:lnSpc>
                          <a:spcPct val="115000"/>
                        </a:lnSpc>
                        <a:spcBef>
                          <a:spcPts val="0"/>
                        </a:spcBef>
                        <a:spcAft>
                          <a:spcPts val="0"/>
                        </a:spcAft>
                        <a:buFont typeface="Courier New" charset="0"/>
                        <a:buChar char="o"/>
                      </a:pPr>
                      <a:r>
                        <a:rPr lang="ar-SA" sz="1200" b="0" dirty="0">
                          <a:effectLst/>
                          <a:latin typeface="Sakkal Majalla" pitchFamily="2" charset="-78"/>
                          <a:cs typeface="Sakkal Majalla" pitchFamily="2" charset="-78"/>
                        </a:rPr>
                        <a:t>ورش عمل متنوعة لطلاب المدارس:</a:t>
                      </a:r>
                      <a:endParaRPr lang="en-US" sz="1200" b="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Courier New" charset="0"/>
                        <a:buChar char="o"/>
                      </a:pPr>
                      <a:r>
                        <a:rPr lang="ar-SA" sz="1200" b="0" dirty="0">
                          <a:effectLst/>
                          <a:latin typeface="Sakkal Majalla" pitchFamily="2" charset="-78"/>
                          <a:cs typeface="Sakkal Majalla" pitchFamily="2" charset="-78"/>
                        </a:rPr>
                        <a:t>ورشة عن البيئة الجبلية.</a:t>
                      </a:r>
                      <a:endParaRPr lang="en-US" sz="1200" b="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Courier New" charset="0"/>
                        <a:buChar char="o"/>
                      </a:pPr>
                      <a:r>
                        <a:rPr lang="ar-SA" sz="1200" b="0" dirty="0">
                          <a:effectLst/>
                          <a:latin typeface="Sakkal Majalla" pitchFamily="2" charset="-78"/>
                          <a:cs typeface="Sakkal Majalla" pitchFamily="2" charset="-78"/>
                        </a:rPr>
                        <a:t>ورشة تجفيف النباتات.</a:t>
                      </a:r>
                      <a:endParaRPr lang="en-US" sz="1200" b="0" dirty="0">
                        <a:effectLst/>
                        <a:latin typeface="Sakkal Majalla" pitchFamily="2" charset="-78"/>
                        <a:ea typeface="Times New Roman"/>
                        <a:cs typeface="Sakkal Majalla" pitchFamily="2" charset="-78"/>
                      </a:endParaRPr>
                    </a:p>
                  </a:txBody>
                  <a:tcPr anchor="ctr">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ar-SA" sz="1200" b="0" dirty="0">
                          <a:effectLst/>
                          <a:latin typeface="Sakkal Majalla" pitchFamily="2" charset="-78"/>
                          <a:cs typeface="Sakkal Majalla" pitchFamily="2" charset="-78"/>
                        </a:rPr>
                        <a:t> 4-11 فبراير 2017</a:t>
                      </a:r>
                      <a:endParaRPr lang="en-US" sz="1200" b="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ar-SA" sz="1200" b="0" dirty="0">
                          <a:effectLst/>
                          <a:latin typeface="Sakkal Majalla" pitchFamily="2" charset="-78"/>
                          <a:cs typeface="Sakkal Majalla" pitchFamily="2" charset="-78"/>
                        </a:rPr>
                        <a:t>مدارس المنطقة الشرقية</a:t>
                      </a:r>
                      <a:endParaRPr lang="en-US" sz="1200" b="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ar-SA" sz="1200" b="0" dirty="0">
                          <a:effectLst/>
                          <a:latin typeface="Sakkal Majalla" pitchFamily="2" charset="-78"/>
                          <a:cs typeface="Sakkal Majalla" pitchFamily="2" charset="-78"/>
                        </a:rPr>
                        <a:t> طلبة المدارس</a:t>
                      </a:r>
                      <a:endParaRPr lang="en-US" sz="1200" b="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pic>
        <p:nvPicPr>
          <p:cNvPr id="9" name="Picture 8" descr="شعار%20الهيئة"/>
          <p:cNvPicPr/>
          <p:nvPr/>
        </p:nvPicPr>
        <p:blipFill>
          <a:blip r:embed="rId5"/>
          <a:srcRect/>
          <a:stretch>
            <a:fillRect/>
          </a:stretch>
        </p:blipFill>
        <p:spPr bwMode="auto">
          <a:xfrm>
            <a:off x="7853927" y="3229531"/>
            <a:ext cx="801857" cy="775533"/>
          </a:xfrm>
          <a:prstGeom prst="rect">
            <a:avLst/>
          </a:prstGeom>
          <a:noFill/>
          <a:ln w="9525">
            <a:noFill/>
            <a:miter lim="800000"/>
            <a:headEnd/>
            <a:tailEnd/>
          </a:ln>
        </p:spPr>
      </p:pic>
      <p:sp>
        <p:nvSpPr>
          <p:cNvPr id="10" name="Rectangle 9"/>
          <p:cNvSpPr/>
          <p:nvPr/>
        </p:nvSpPr>
        <p:spPr>
          <a:xfrm>
            <a:off x="-612576" y="1287431"/>
            <a:ext cx="8312396" cy="461665"/>
          </a:xfrm>
          <a:prstGeom prst="rect">
            <a:avLst/>
          </a:prstGeom>
        </p:spPr>
        <p:txBody>
          <a:bodyPr wrap="square">
            <a:spAutoFit/>
          </a:bodyPr>
          <a:lstStyle/>
          <a:p>
            <a:pPr algn="r"/>
            <a:r>
              <a:rPr lang="ar-SA" sz="2400" b="1" dirty="0">
                <a:solidFill>
                  <a:srgbClr val="B68A35"/>
                </a:solidFill>
                <a:latin typeface="Sakkal Majalla" pitchFamily="2" charset="-78"/>
                <a:cs typeface="Sakkal Majalla" pitchFamily="2" charset="-78"/>
              </a:rPr>
              <a:t>فعاليات بلدية دبي</a:t>
            </a:r>
            <a:endParaRPr lang="en-US" sz="2400" dirty="0">
              <a:solidFill>
                <a:srgbClr val="B68A35"/>
              </a:solidFill>
            </a:endParaRPr>
          </a:p>
        </p:txBody>
      </p:sp>
      <p:sp>
        <p:nvSpPr>
          <p:cNvPr id="11" name="Rectangle 10"/>
          <p:cNvSpPr/>
          <p:nvPr/>
        </p:nvSpPr>
        <p:spPr>
          <a:xfrm>
            <a:off x="-468560" y="3589695"/>
            <a:ext cx="8312396" cy="461665"/>
          </a:xfrm>
          <a:prstGeom prst="rect">
            <a:avLst/>
          </a:prstGeom>
        </p:spPr>
        <p:txBody>
          <a:bodyPr wrap="square">
            <a:spAutoFit/>
          </a:bodyPr>
          <a:lstStyle/>
          <a:p>
            <a:pPr algn="r"/>
            <a:r>
              <a:rPr lang="ar-SA" sz="2400" b="1" dirty="0">
                <a:solidFill>
                  <a:srgbClr val="B68A35"/>
                </a:solidFill>
                <a:latin typeface="Sakkal Majalla" pitchFamily="2" charset="-78"/>
                <a:cs typeface="Sakkal Majalla" pitchFamily="2" charset="-78"/>
              </a:rPr>
              <a:t>فعاليات هيئة البيئة والمحميات الطبيعية - الشارقة</a:t>
            </a:r>
            <a:endParaRPr lang="en-US" sz="2400" dirty="0">
              <a:solidFill>
                <a:srgbClr val="B68A35"/>
              </a:solidFill>
            </a:endParaRPr>
          </a:p>
        </p:txBody>
      </p:sp>
    </p:spTree>
    <p:extLst>
      <p:ext uri="{BB962C8B-B14F-4D97-AF65-F5344CB8AC3E}">
        <p14:creationId xmlns:p14="http://schemas.microsoft.com/office/powerpoint/2010/main" val="2810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638643649"/>
              </p:ext>
            </p:extLst>
          </p:nvPr>
        </p:nvGraphicFramePr>
        <p:xfrm>
          <a:off x="395536" y="1258547"/>
          <a:ext cx="8280920" cy="5194789"/>
        </p:xfrm>
        <a:graphic>
          <a:graphicData uri="http://schemas.openxmlformats.org/drawingml/2006/table">
            <a:tbl>
              <a:tblPr rtl="1" firstRow="1" firstCol="1" bandRow="1">
                <a:tableStyleId>{2D5ABB26-0587-4C30-8999-92F81FD0307C}</a:tableStyleId>
              </a:tblPr>
              <a:tblGrid>
                <a:gridCol w="4662248">
                  <a:extLst>
                    <a:ext uri="{9D8B030D-6E8A-4147-A177-3AD203B41FA5}">
                      <a16:colId xmlns:a16="http://schemas.microsoft.com/office/drawing/2014/main" xmlns="" val="20000"/>
                    </a:ext>
                  </a:extLst>
                </a:gridCol>
                <a:gridCol w="1189880">
                  <a:extLst>
                    <a:ext uri="{9D8B030D-6E8A-4147-A177-3AD203B41FA5}">
                      <a16:colId xmlns:a16="http://schemas.microsoft.com/office/drawing/2014/main" xmlns="" val="20001"/>
                    </a:ext>
                  </a:extLst>
                </a:gridCol>
                <a:gridCol w="1132728">
                  <a:extLst>
                    <a:ext uri="{9D8B030D-6E8A-4147-A177-3AD203B41FA5}">
                      <a16:colId xmlns:a16="http://schemas.microsoft.com/office/drawing/2014/main" xmlns="" val="20002"/>
                    </a:ext>
                  </a:extLst>
                </a:gridCol>
                <a:gridCol w="1296064">
                  <a:extLst>
                    <a:ext uri="{9D8B030D-6E8A-4147-A177-3AD203B41FA5}">
                      <a16:colId xmlns:a16="http://schemas.microsoft.com/office/drawing/2014/main" xmlns="" val="20003"/>
                    </a:ext>
                  </a:extLst>
                </a:gridCol>
              </a:tblGrid>
              <a:tr h="404857">
                <a:tc>
                  <a:txBody>
                    <a:bodyPr/>
                    <a:lstStyle/>
                    <a:p>
                      <a:pPr marL="0" marR="0" algn="ctr" rtl="1">
                        <a:lnSpc>
                          <a:spcPct val="115000"/>
                        </a:lnSpc>
                        <a:spcBef>
                          <a:spcPts val="0"/>
                        </a:spcBef>
                        <a:spcAft>
                          <a:spcPts val="0"/>
                        </a:spcAft>
                      </a:pPr>
                      <a:r>
                        <a:rPr lang="ar-SA" sz="1200" b="0" dirty="0">
                          <a:solidFill>
                            <a:schemeClr val="bg1"/>
                          </a:solidFill>
                          <a:effectLst/>
                          <a:latin typeface="Sakkal Majalla" pitchFamily="2" charset="-78"/>
                          <a:cs typeface="Sakkal Majalla" pitchFamily="2" charset="-78"/>
                        </a:rPr>
                        <a:t>الفعاليات المصاحبة ليوم البيئة الوطن</a:t>
                      </a:r>
                      <a:r>
                        <a:rPr lang="ar-AE" sz="1200" b="0" dirty="0">
                          <a:solidFill>
                            <a:schemeClr val="bg1"/>
                          </a:solidFill>
                          <a:effectLst/>
                          <a:latin typeface="Sakkal Majalla" pitchFamily="2" charset="-78"/>
                          <a:cs typeface="Sakkal Majalla" pitchFamily="2" charset="-78"/>
                        </a:rPr>
                        <a:t>ي</a:t>
                      </a:r>
                    </a:p>
                  </a:txBody>
                  <a:tcPr anchor="ctr">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88B35"/>
                    </a:solidFill>
                  </a:tcPr>
                </a:tc>
                <a:tc>
                  <a:txBody>
                    <a:bodyPr/>
                    <a:lstStyle/>
                    <a:p>
                      <a:pPr marL="0" marR="0" algn="ctr" rtl="1">
                        <a:lnSpc>
                          <a:spcPct val="115000"/>
                        </a:lnSpc>
                        <a:spcBef>
                          <a:spcPts val="0"/>
                        </a:spcBef>
                        <a:spcAft>
                          <a:spcPts val="0"/>
                        </a:spcAft>
                      </a:pPr>
                      <a:r>
                        <a:rPr lang="ar-AE" sz="1200" dirty="0">
                          <a:solidFill>
                            <a:schemeClr val="bg1"/>
                          </a:solidFill>
                          <a:effectLst/>
                          <a:latin typeface="Sakkal Majalla" pitchFamily="2" charset="-78"/>
                          <a:cs typeface="Sakkal Majalla" pitchFamily="2" charset="-78"/>
                        </a:rPr>
                        <a:t>التاريخ</a:t>
                      </a:r>
                      <a:endParaRPr lang="en-US" sz="1200" b="0" dirty="0">
                        <a:solidFill>
                          <a:schemeClr val="bg1"/>
                        </a:solidFill>
                        <a:effectLst/>
                        <a:latin typeface="Sakkal Majalla" pitchFamily="2" charset="-78"/>
                        <a:ea typeface="Calibri"/>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88B35"/>
                    </a:solidFill>
                  </a:tcPr>
                </a:tc>
                <a:tc>
                  <a:txBody>
                    <a:bodyPr/>
                    <a:lstStyle/>
                    <a:p>
                      <a:pPr marL="0" marR="0" algn="ctr" rtl="1">
                        <a:lnSpc>
                          <a:spcPct val="115000"/>
                        </a:lnSpc>
                        <a:spcBef>
                          <a:spcPts val="0"/>
                        </a:spcBef>
                        <a:spcAft>
                          <a:spcPts val="0"/>
                        </a:spcAft>
                      </a:pPr>
                      <a:r>
                        <a:rPr lang="ar-AE" sz="1200" dirty="0">
                          <a:solidFill>
                            <a:schemeClr val="bg1"/>
                          </a:solidFill>
                          <a:effectLst/>
                          <a:latin typeface="Sakkal Majalla" pitchFamily="2" charset="-78"/>
                          <a:cs typeface="Sakkal Majalla" pitchFamily="2" charset="-78"/>
                        </a:rPr>
                        <a:t>المكان</a:t>
                      </a:r>
                      <a:endParaRPr lang="en-US" sz="1200" b="0" dirty="0">
                        <a:solidFill>
                          <a:schemeClr val="bg1"/>
                        </a:solidFill>
                        <a:effectLst/>
                        <a:latin typeface="Sakkal Majalla" pitchFamily="2" charset="-78"/>
                        <a:ea typeface="Calibri"/>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88B35"/>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200" b="0" dirty="0">
                          <a:solidFill>
                            <a:schemeClr val="bg1"/>
                          </a:solidFill>
                          <a:effectLst/>
                          <a:latin typeface="Sakkal Majalla" pitchFamily="2" charset="-78"/>
                          <a:cs typeface="Sakkal Majalla" pitchFamily="2" charset="-78"/>
                        </a:rPr>
                        <a:t>الفئة المستهدفة</a:t>
                      </a:r>
                      <a:endParaRPr lang="en-US" sz="1200" b="0" dirty="0">
                        <a:solidFill>
                          <a:schemeClr val="bg1"/>
                        </a:solidFill>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B88B35"/>
                    </a:solidFill>
                  </a:tcPr>
                </a:tc>
                <a:extLst>
                  <a:ext uri="{0D108BD9-81ED-4DB2-BD59-A6C34878D82A}">
                    <a16:rowId xmlns:a16="http://schemas.microsoft.com/office/drawing/2014/main" xmlns="" val="10000"/>
                  </a:ext>
                </a:extLst>
              </a:tr>
              <a:tr h="297715">
                <a:tc>
                  <a:txBody>
                    <a:bodyPr/>
                    <a:lstStyle/>
                    <a:p>
                      <a:pPr marL="342900" marR="0" lvl="0" indent="-342900" algn="r" rtl="1">
                        <a:lnSpc>
                          <a:spcPct val="115000"/>
                        </a:lnSpc>
                        <a:spcBef>
                          <a:spcPts val="0"/>
                        </a:spcBef>
                        <a:spcAft>
                          <a:spcPts val="0"/>
                        </a:spcAft>
                        <a:buFont typeface="Courier New" charset="0"/>
                        <a:buChar char="o"/>
                      </a:pPr>
                      <a:r>
                        <a:rPr lang="ar-AE" sz="1100" dirty="0">
                          <a:effectLst/>
                          <a:latin typeface="Sakkal Majalla" pitchFamily="2" charset="-78"/>
                          <a:cs typeface="Sakkal Majalla" pitchFamily="2" charset="-78"/>
                        </a:rPr>
                        <a:t>احتفالية يوم البيئة الوطني العشرون.</a:t>
                      </a:r>
                      <a:endParaRPr lang="en-US" sz="110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Courier New" charset="0"/>
                        <a:buChar char="o"/>
                      </a:pPr>
                      <a:r>
                        <a:rPr lang="ar-SA" sz="1100" dirty="0">
                          <a:effectLst/>
                          <a:latin typeface="Sakkal Majalla" pitchFamily="2" charset="-78"/>
                          <a:cs typeface="Sakkal Majalla" pitchFamily="2" charset="-78"/>
                        </a:rPr>
                        <a:t>معرض بيئي يتضمن :-</a:t>
                      </a:r>
                      <a:endParaRPr lang="en-US" sz="110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Arial"/>
                        <a:buChar char="-"/>
                      </a:pPr>
                      <a:r>
                        <a:rPr lang="ar-SA" sz="1100" dirty="0">
                          <a:effectLst/>
                          <a:latin typeface="Sakkal Majalla" pitchFamily="2" charset="-78"/>
                          <a:cs typeface="Sakkal Majalla" pitchFamily="2" charset="-78"/>
                        </a:rPr>
                        <a:t>معروضات عن النباتات المحلية يمكن استخدامها في استدامة المياه الجوفية </a:t>
                      </a:r>
                      <a:endParaRPr lang="en-US" sz="110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Arial"/>
                        <a:buChar char="-"/>
                      </a:pPr>
                      <a:r>
                        <a:rPr lang="ar-SA" sz="1100" dirty="0">
                          <a:effectLst/>
                          <a:latin typeface="Sakkal Majalla" pitchFamily="2" charset="-78"/>
                          <a:cs typeface="Sakkal Majalla" pitchFamily="2" charset="-78"/>
                        </a:rPr>
                        <a:t>تجارب علمية عن إعادة التدوير</a:t>
                      </a:r>
                      <a:endParaRPr lang="en-US" sz="110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Arial"/>
                        <a:buChar char="-"/>
                      </a:pPr>
                      <a:r>
                        <a:rPr lang="ar-SA" sz="1100" dirty="0">
                          <a:effectLst/>
                          <a:latin typeface="Sakkal Majalla" pitchFamily="2" charset="-78"/>
                          <a:cs typeface="Sakkal Majalla" pitchFamily="2" charset="-78"/>
                        </a:rPr>
                        <a:t>مجسمات مصغرة لبيئات مختلفة</a:t>
                      </a:r>
                      <a:endParaRPr lang="en-US" sz="110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Arial"/>
                        <a:buChar char="-"/>
                      </a:pPr>
                      <a:r>
                        <a:rPr lang="ar-SA" sz="1100" dirty="0">
                          <a:effectLst/>
                          <a:latin typeface="Sakkal Majalla" pitchFamily="2" charset="-78"/>
                          <a:cs typeface="Sakkal Majalla" pitchFamily="2" charset="-78"/>
                        </a:rPr>
                        <a:t>مواد معاد تدويرها</a:t>
                      </a:r>
                      <a:endParaRPr lang="en-US" sz="110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Arial"/>
                        <a:buChar char="-"/>
                      </a:pPr>
                      <a:r>
                        <a:rPr lang="ar-SA" sz="1100" dirty="0">
                          <a:effectLst/>
                          <a:latin typeface="Sakkal Majalla" pitchFamily="2" charset="-78"/>
                          <a:cs typeface="Sakkal Majalla" pitchFamily="2" charset="-78"/>
                        </a:rPr>
                        <a:t>معروضات إعلامية عن يوم البيئة الوطني.</a:t>
                      </a:r>
                      <a:endParaRPr lang="en-US" sz="110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Arial"/>
                        <a:buChar char="-"/>
                      </a:pPr>
                      <a:r>
                        <a:rPr lang="ar-SA" sz="1100" dirty="0">
                          <a:effectLst/>
                          <a:latin typeface="Sakkal Majalla" pitchFamily="2" charset="-78"/>
                          <a:cs typeface="Sakkal Majalla" pitchFamily="2" charset="-78"/>
                        </a:rPr>
                        <a:t>توزيع مطويات ونشرات يوم البيئة الوطني العشرون.</a:t>
                      </a:r>
                      <a:endParaRPr lang="en-US" sz="1100" dirty="0">
                        <a:effectLst/>
                        <a:latin typeface="Sakkal Majalla" pitchFamily="2" charset="-78"/>
                        <a:ea typeface="Calibri"/>
                        <a:cs typeface="Sakkal Majalla" pitchFamily="2" charset="-78"/>
                      </a:endParaRPr>
                    </a:p>
                  </a:txBody>
                  <a:tcPr anchor="ctr">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45720" marR="0" algn="ctr" rtl="1">
                        <a:lnSpc>
                          <a:spcPct val="115000"/>
                        </a:lnSpc>
                        <a:spcBef>
                          <a:spcPts val="0"/>
                        </a:spcBef>
                        <a:spcAft>
                          <a:spcPts val="0"/>
                        </a:spcAft>
                      </a:pPr>
                      <a:r>
                        <a:rPr lang="ar-SA" sz="1100" dirty="0">
                          <a:effectLst/>
                          <a:latin typeface="Sakkal Majalla" pitchFamily="2" charset="-78"/>
                          <a:cs typeface="Sakkal Majalla" pitchFamily="2" charset="-78"/>
                        </a:rPr>
                        <a:t>4– 11  فبراير 2016</a:t>
                      </a:r>
                      <a:endParaRPr lang="en-US" sz="110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1">
                        <a:lnSpc>
                          <a:spcPct val="115000"/>
                        </a:lnSpc>
                        <a:spcBef>
                          <a:spcPts val="0"/>
                        </a:spcBef>
                        <a:spcAft>
                          <a:spcPts val="0"/>
                        </a:spcAft>
                        <a:buFont typeface="Arial"/>
                        <a:buNone/>
                      </a:pPr>
                      <a:r>
                        <a:rPr lang="ar-SA" sz="1100" dirty="0">
                          <a:effectLst/>
                          <a:latin typeface="Sakkal Majalla" pitchFamily="2" charset="-78"/>
                          <a:cs typeface="Sakkal Majalla" pitchFamily="2" charset="-78"/>
                        </a:rPr>
                        <a:t>الفعالية الرئيسية: الحديقة الإسلامية</a:t>
                      </a:r>
                      <a:endParaRPr lang="en-US" sz="1100" dirty="0">
                        <a:effectLst/>
                        <a:latin typeface="Sakkal Majalla" pitchFamily="2" charset="-78"/>
                        <a:cs typeface="Sakkal Majalla" pitchFamily="2" charset="-78"/>
                      </a:endParaRPr>
                    </a:p>
                    <a:p>
                      <a:pPr marL="0" marR="0" lvl="0" indent="0" algn="ctr" rtl="1">
                        <a:lnSpc>
                          <a:spcPct val="115000"/>
                        </a:lnSpc>
                        <a:spcBef>
                          <a:spcPts val="0"/>
                        </a:spcBef>
                        <a:spcAft>
                          <a:spcPts val="0"/>
                        </a:spcAft>
                        <a:buFont typeface="Arial"/>
                        <a:buNone/>
                      </a:pPr>
                      <a:r>
                        <a:rPr lang="ar-SA" sz="1100" dirty="0">
                          <a:effectLst/>
                          <a:latin typeface="Sakkal Majalla" pitchFamily="2" charset="-78"/>
                          <a:cs typeface="Sakkal Majalla" pitchFamily="2" charset="-78"/>
                        </a:rPr>
                        <a:t>مراكز منتزه الصحراء بالشارقة .</a:t>
                      </a:r>
                      <a:endParaRPr lang="en-US" sz="1100" dirty="0">
                        <a:effectLst/>
                        <a:latin typeface="Sakkal Majalla" pitchFamily="2" charset="-78"/>
                        <a:ea typeface="Calibri"/>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1">
                        <a:lnSpc>
                          <a:spcPct val="115000"/>
                        </a:lnSpc>
                        <a:spcBef>
                          <a:spcPts val="0"/>
                        </a:spcBef>
                        <a:spcAft>
                          <a:spcPts val="0"/>
                        </a:spcAft>
                        <a:buFont typeface="Arial"/>
                        <a:buNone/>
                      </a:pPr>
                      <a:r>
                        <a:rPr lang="ar-SA" sz="1100" dirty="0">
                          <a:effectLst/>
                          <a:latin typeface="Sakkal Majalla" pitchFamily="2" charset="-78"/>
                          <a:cs typeface="Sakkal Majalla" pitchFamily="2" charset="-78"/>
                        </a:rPr>
                        <a:t>طلبة المدارس </a:t>
                      </a:r>
                      <a:endParaRPr lang="en-US" sz="1100" dirty="0">
                        <a:effectLst/>
                        <a:latin typeface="Sakkal Majalla" pitchFamily="2" charset="-78"/>
                        <a:cs typeface="Sakkal Majalla" pitchFamily="2" charset="-78"/>
                      </a:endParaRPr>
                    </a:p>
                    <a:p>
                      <a:pPr marL="0" marR="0" lvl="0" indent="0" algn="ctr" rtl="1">
                        <a:lnSpc>
                          <a:spcPct val="115000"/>
                        </a:lnSpc>
                        <a:spcBef>
                          <a:spcPts val="0"/>
                        </a:spcBef>
                        <a:spcAft>
                          <a:spcPts val="0"/>
                        </a:spcAft>
                        <a:buFont typeface="Arial"/>
                        <a:buNone/>
                      </a:pPr>
                      <a:r>
                        <a:rPr lang="ar-SA" sz="1100" dirty="0">
                          <a:effectLst/>
                          <a:latin typeface="Sakkal Majalla" pitchFamily="2" charset="-78"/>
                          <a:cs typeface="Sakkal Majalla" pitchFamily="2" charset="-78"/>
                        </a:rPr>
                        <a:t>زوار المنتزه </a:t>
                      </a:r>
                      <a:endParaRPr lang="en-US" sz="1100" dirty="0">
                        <a:effectLst/>
                        <a:latin typeface="Sakkal Majalla" pitchFamily="2" charset="-78"/>
                        <a:ea typeface="Calibri"/>
                        <a:cs typeface="Sakkal Majalla" pitchFamily="2" charset="-78"/>
                      </a:endParaRPr>
                    </a:p>
                  </a:txBody>
                  <a:tcPr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297715">
                <a:tc>
                  <a:txBody>
                    <a:bodyPr/>
                    <a:lstStyle/>
                    <a:p>
                      <a:pPr marL="342900" marR="0" lvl="0" indent="-342900" algn="r" rtl="1">
                        <a:lnSpc>
                          <a:spcPct val="115000"/>
                        </a:lnSpc>
                        <a:spcBef>
                          <a:spcPts val="0"/>
                        </a:spcBef>
                        <a:spcAft>
                          <a:spcPts val="0"/>
                        </a:spcAft>
                        <a:buFont typeface="Arial"/>
                        <a:buChar char="-"/>
                      </a:pPr>
                      <a:r>
                        <a:rPr lang="ar-SA" sz="1100" dirty="0">
                          <a:effectLst/>
                          <a:latin typeface="Sakkal Majalla" pitchFamily="2" charset="-78"/>
                          <a:cs typeface="Sakkal Majalla" pitchFamily="2" charset="-78"/>
                        </a:rPr>
                        <a:t>ورش عمل بيئية متنوعة للأطفال .</a:t>
                      </a:r>
                      <a:endParaRPr lang="en-US" sz="1100" dirty="0">
                        <a:effectLst/>
                        <a:latin typeface="Sakkal Majalla" pitchFamily="2" charset="-78"/>
                        <a:ea typeface="Calibri"/>
                        <a:cs typeface="Sakkal Majalla" pitchFamily="2" charset="-78"/>
                      </a:endParaRPr>
                    </a:p>
                  </a:txBody>
                  <a:tcPr anchor="ctr">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41910" marR="0" indent="3810" algn="ctr" rtl="1">
                        <a:lnSpc>
                          <a:spcPct val="115000"/>
                        </a:lnSpc>
                        <a:spcBef>
                          <a:spcPts val="0"/>
                        </a:spcBef>
                        <a:spcAft>
                          <a:spcPts val="0"/>
                        </a:spcAft>
                      </a:pPr>
                      <a:r>
                        <a:rPr lang="ar-SA" sz="1100">
                          <a:effectLst/>
                          <a:latin typeface="Sakkal Majalla" pitchFamily="2" charset="-78"/>
                          <a:cs typeface="Sakkal Majalla" pitchFamily="2" charset="-78"/>
                        </a:rPr>
                        <a:t>4 – 11 فبراير 2017</a:t>
                      </a:r>
                      <a:endParaRPr lang="en-US" sz="110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50800" marR="0" algn="ctr" rtl="1">
                        <a:lnSpc>
                          <a:spcPct val="115000"/>
                        </a:lnSpc>
                        <a:spcBef>
                          <a:spcPts val="0"/>
                        </a:spcBef>
                        <a:spcAft>
                          <a:spcPts val="0"/>
                        </a:spcAft>
                      </a:pPr>
                      <a:r>
                        <a:rPr lang="ar-SA" sz="1100">
                          <a:effectLst/>
                          <a:latin typeface="Sakkal Majalla" pitchFamily="2" charset="-78"/>
                          <a:cs typeface="Sakkal Majalla" pitchFamily="2" charset="-78"/>
                        </a:rPr>
                        <a:t>مراكز منتزه الصحراء بالشارقة </a:t>
                      </a:r>
                      <a:endParaRPr lang="en-US" sz="110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rtl="1">
                        <a:lnSpc>
                          <a:spcPct val="115000"/>
                        </a:lnSpc>
                        <a:spcBef>
                          <a:spcPts val="0"/>
                        </a:spcBef>
                        <a:spcAft>
                          <a:spcPts val="0"/>
                        </a:spcAft>
                        <a:buFont typeface="Arial"/>
                        <a:buNone/>
                      </a:pPr>
                      <a:r>
                        <a:rPr lang="ar-SA" sz="1100">
                          <a:effectLst/>
                          <a:latin typeface="Sakkal Majalla" pitchFamily="2" charset="-78"/>
                          <a:cs typeface="Sakkal Majalla" pitchFamily="2" charset="-78"/>
                        </a:rPr>
                        <a:t>طلبة المدارس</a:t>
                      </a:r>
                      <a:endParaRPr lang="en-US" sz="1100">
                        <a:effectLst/>
                        <a:latin typeface="Sakkal Majalla" pitchFamily="2" charset="-78"/>
                        <a:cs typeface="Sakkal Majalla" pitchFamily="2" charset="-78"/>
                      </a:endParaRPr>
                    </a:p>
                    <a:p>
                      <a:pPr marL="0" marR="0" lvl="0" indent="0" algn="ctr" rtl="1">
                        <a:lnSpc>
                          <a:spcPct val="115000"/>
                        </a:lnSpc>
                        <a:spcBef>
                          <a:spcPts val="0"/>
                        </a:spcBef>
                        <a:spcAft>
                          <a:spcPts val="0"/>
                        </a:spcAft>
                        <a:buFont typeface="Arial"/>
                        <a:buNone/>
                      </a:pPr>
                      <a:r>
                        <a:rPr lang="ar-SA" sz="1100">
                          <a:effectLst/>
                          <a:latin typeface="Sakkal Majalla" pitchFamily="2" charset="-78"/>
                          <a:cs typeface="Sakkal Majalla" pitchFamily="2" charset="-78"/>
                        </a:rPr>
                        <a:t>زوار المنتزه</a:t>
                      </a:r>
                      <a:endParaRPr lang="en-US" sz="1100">
                        <a:effectLst/>
                        <a:latin typeface="Sakkal Majalla" pitchFamily="2" charset="-78"/>
                        <a:ea typeface="Calibri"/>
                        <a:cs typeface="Sakkal Majalla" pitchFamily="2" charset="-78"/>
                      </a:endParaRPr>
                    </a:p>
                  </a:txBody>
                  <a:tcPr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97715">
                <a:tc>
                  <a:txBody>
                    <a:bodyPr/>
                    <a:lstStyle/>
                    <a:p>
                      <a:pPr marL="342900" marR="0" lvl="0" indent="-342900" algn="r" rtl="1">
                        <a:lnSpc>
                          <a:spcPct val="115000"/>
                        </a:lnSpc>
                        <a:spcBef>
                          <a:spcPts val="0"/>
                        </a:spcBef>
                        <a:spcAft>
                          <a:spcPts val="0"/>
                        </a:spcAft>
                        <a:buFont typeface="Arial"/>
                        <a:buChar char="-"/>
                      </a:pPr>
                      <a:r>
                        <a:rPr lang="ar-SA" sz="1100" dirty="0">
                          <a:effectLst/>
                          <a:latin typeface="Sakkal Majalla" pitchFamily="2" charset="-78"/>
                          <a:cs typeface="Sakkal Majalla" pitchFamily="2" charset="-78"/>
                        </a:rPr>
                        <a:t>مرسم حر ومسابقات بيئية للأطفال .</a:t>
                      </a:r>
                      <a:endParaRPr lang="en-US" sz="110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Arial"/>
                        <a:buChar char="-"/>
                      </a:pPr>
                      <a:r>
                        <a:rPr lang="ar-SA" sz="1100" dirty="0">
                          <a:effectLst/>
                          <a:latin typeface="Sakkal Majalla" pitchFamily="2" charset="-78"/>
                          <a:cs typeface="Sakkal Majalla" pitchFamily="2" charset="-78"/>
                        </a:rPr>
                        <a:t>حملات تنظيف وتشجير</a:t>
                      </a:r>
                      <a:endParaRPr lang="en-US" sz="1100" dirty="0">
                        <a:effectLst/>
                        <a:latin typeface="Sakkal Majalla" pitchFamily="2" charset="-78"/>
                        <a:ea typeface="Calibri"/>
                        <a:cs typeface="Sakkal Majalla" pitchFamily="2" charset="-78"/>
                      </a:endParaRPr>
                    </a:p>
                  </a:txBody>
                  <a:tcPr anchor="ctr">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41910" marR="0" indent="3810" algn="ctr" rtl="1">
                        <a:lnSpc>
                          <a:spcPct val="115000"/>
                        </a:lnSpc>
                        <a:spcBef>
                          <a:spcPts val="0"/>
                        </a:spcBef>
                        <a:spcAft>
                          <a:spcPts val="0"/>
                        </a:spcAft>
                      </a:pPr>
                      <a:r>
                        <a:rPr lang="ar-SA" sz="1100" dirty="0">
                          <a:effectLst/>
                          <a:latin typeface="Sakkal Majalla" pitchFamily="2" charset="-78"/>
                          <a:cs typeface="Sakkal Majalla" pitchFamily="2" charset="-78"/>
                        </a:rPr>
                        <a:t>4 – 11 فبراير 2017</a:t>
                      </a:r>
                      <a:endParaRPr lang="en-US" sz="110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algn="ctr" rtl="1">
                        <a:lnSpc>
                          <a:spcPct val="115000"/>
                        </a:lnSpc>
                        <a:spcBef>
                          <a:spcPts val="0"/>
                        </a:spcBef>
                        <a:spcAft>
                          <a:spcPts val="0"/>
                        </a:spcAft>
                      </a:pPr>
                      <a:r>
                        <a:rPr lang="ar-SA" sz="1100" dirty="0">
                          <a:effectLst/>
                          <a:latin typeface="Sakkal Majalla" pitchFamily="2" charset="-78"/>
                          <a:cs typeface="Sakkal Majalla" pitchFamily="2" charset="-78"/>
                        </a:rPr>
                        <a:t>مراكز منتزه الصحراء بالشارقة </a:t>
                      </a:r>
                      <a:endParaRPr lang="en-US" sz="110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1">
                        <a:lnSpc>
                          <a:spcPct val="115000"/>
                        </a:lnSpc>
                        <a:spcBef>
                          <a:spcPts val="0"/>
                        </a:spcBef>
                        <a:spcAft>
                          <a:spcPts val="0"/>
                        </a:spcAft>
                        <a:buFont typeface="Arial"/>
                        <a:buNone/>
                      </a:pPr>
                      <a:r>
                        <a:rPr lang="ar-SA" sz="1100" dirty="0">
                          <a:effectLst/>
                          <a:latin typeface="Sakkal Majalla" pitchFamily="2" charset="-78"/>
                          <a:cs typeface="Sakkal Majalla" pitchFamily="2" charset="-78"/>
                        </a:rPr>
                        <a:t>طلبة المدارس</a:t>
                      </a:r>
                      <a:endParaRPr lang="en-US" sz="1100" dirty="0">
                        <a:effectLst/>
                        <a:latin typeface="Sakkal Majalla" pitchFamily="2" charset="-78"/>
                        <a:cs typeface="Sakkal Majalla" pitchFamily="2" charset="-78"/>
                      </a:endParaRPr>
                    </a:p>
                    <a:p>
                      <a:pPr marL="0" marR="0" lvl="0" indent="0" algn="ctr" rtl="1">
                        <a:lnSpc>
                          <a:spcPct val="115000"/>
                        </a:lnSpc>
                        <a:spcBef>
                          <a:spcPts val="0"/>
                        </a:spcBef>
                        <a:spcAft>
                          <a:spcPts val="0"/>
                        </a:spcAft>
                        <a:buFont typeface="Arial"/>
                        <a:buNone/>
                      </a:pPr>
                      <a:r>
                        <a:rPr lang="ar-SA" sz="1100" dirty="0">
                          <a:effectLst/>
                          <a:latin typeface="Sakkal Majalla" pitchFamily="2" charset="-78"/>
                          <a:cs typeface="Sakkal Majalla" pitchFamily="2" charset="-78"/>
                        </a:rPr>
                        <a:t>زوار المنتزه</a:t>
                      </a:r>
                      <a:endParaRPr lang="en-US" sz="1100" dirty="0">
                        <a:effectLst/>
                        <a:latin typeface="Sakkal Majalla" pitchFamily="2" charset="-78"/>
                        <a:ea typeface="Calibri"/>
                        <a:cs typeface="Sakkal Majalla" pitchFamily="2" charset="-78"/>
                      </a:endParaRPr>
                    </a:p>
                  </a:txBody>
                  <a:tcPr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r h="297715">
                <a:tc>
                  <a:txBody>
                    <a:bodyPr/>
                    <a:lstStyle/>
                    <a:p>
                      <a:pPr marL="342900" marR="0" lvl="0" indent="-342900" algn="r" rtl="1">
                        <a:lnSpc>
                          <a:spcPct val="115000"/>
                        </a:lnSpc>
                        <a:spcBef>
                          <a:spcPts val="0"/>
                        </a:spcBef>
                        <a:spcAft>
                          <a:spcPts val="0"/>
                        </a:spcAft>
                        <a:buFont typeface="Courier New" charset="0"/>
                        <a:buChar char="o"/>
                      </a:pPr>
                      <a:r>
                        <a:rPr lang="ar-SA" sz="1100" dirty="0">
                          <a:effectLst/>
                          <a:latin typeface="Sakkal Majalla" pitchFamily="2" charset="-78"/>
                          <a:cs typeface="Sakkal Majalla" pitchFamily="2" charset="-78"/>
                        </a:rPr>
                        <a:t>برنامج اثراء في منتزه الصحراء .</a:t>
                      </a:r>
                      <a:endParaRPr lang="en-US" sz="110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Arial"/>
                        <a:buChar char="-"/>
                      </a:pPr>
                      <a:r>
                        <a:rPr lang="ar-SA" sz="1100" dirty="0">
                          <a:effectLst/>
                          <a:latin typeface="Sakkal Majalla" pitchFamily="2" charset="-78"/>
                          <a:cs typeface="Sakkal Majalla" pitchFamily="2" charset="-78"/>
                        </a:rPr>
                        <a:t>تنظيم ورش عمل للمدارس المشاركة .</a:t>
                      </a:r>
                      <a:endParaRPr lang="en-US" sz="110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Arial"/>
                        <a:buChar char="-"/>
                      </a:pPr>
                      <a:r>
                        <a:rPr lang="ar-SA" sz="1100" dirty="0">
                          <a:effectLst/>
                          <a:latin typeface="Sakkal Majalla" pitchFamily="2" charset="-78"/>
                          <a:cs typeface="Sakkal Majalla" pitchFamily="2" charset="-78"/>
                        </a:rPr>
                        <a:t>تنظيم جدول زيارات للصفوف المشاركة من مختلف المراحل الدراسية .</a:t>
                      </a:r>
                      <a:endParaRPr lang="en-US" sz="110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Arial"/>
                        <a:buChar char="-"/>
                      </a:pPr>
                      <a:r>
                        <a:rPr lang="ar-SA" sz="1100" dirty="0">
                          <a:effectLst/>
                          <a:latin typeface="Sakkal Majalla" pitchFamily="2" charset="-78"/>
                          <a:cs typeface="Sakkal Majalla" pitchFamily="2" charset="-78"/>
                        </a:rPr>
                        <a:t>عمل مسح ميداني مصاحب لكل زيارة </a:t>
                      </a:r>
                      <a:r>
                        <a:rPr lang="ar-SA" sz="1100" dirty="0" err="1">
                          <a:effectLst/>
                          <a:latin typeface="Sakkal Majalla" pitchFamily="2" charset="-78"/>
                          <a:cs typeface="Sakkal Majalla" pitchFamily="2" charset="-78"/>
                        </a:rPr>
                        <a:t>لللتحقق</a:t>
                      </a:r>
                      <a:r>
                        <a:rPr lang="ar-SA" sz="1100" dirty="0">
                          <a:effectLst/>
                          <a:latin typeface="Sakkal Majalla" pitchFamily="2" charset="-78"/>
                          <a:cs typeface="Sakkal Majalla" pitchFamily="2" charset="-78"/>
                        </a:rPr>
                        <a:t> من مدى جدارة البرنامج .</a:t>
                      </a:r>
                      <a:endParaRPr lang="en-US" sz="1100" dirty="0">
                        <a:effectLst/>
                        <a:latin typeface="Sakkal Majalla" pitchFamily="2" charset="-78"/>
                        <a:ea typeface="Calibri"/>
                        <a:cs typeface="Sakkal Majalla" pitchFamily="2" charset="-78"/>
                      </a:endParaRPr>
                    </a:p>
                  </a:txBody>
                  <a:tcPr anchor="ctr">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41910" marR="0" indent="3810" algn="ctr" rtl="1">
                        <a:lnSpc>
                          <a:spcPct val="115000"/>
                        </a:lnSpc>
                        <a:spcBef>
                          <a:spcPts val="0"/>
                        </a:spcBef>
                        <a:spcAft>
                          <a:spcPts val="0"/>
                        </a:spcAft>
                      </a:pPr>
                      <a:r>
                        <a:rPr lang="ar-SA" sz="1100" dirty="0">
                          <a:effectLst/>
                          <a:latin typeface="Sakkal Majalla" pitchFamily="2" charset="-78"/>
                          <a:cs typeface="Sakkal Majalla" pitchFamily="2" charset="-78"/>
                        </a:rPr>
                        <a:t>يناير – فبراير – مارس 2017</a:t>
                      </a:r>
                      <a:endParaRPr lang="en-US" sz="110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ar-SA" sz="1100" dirty="0">
                          <a:effectLst/>
                          <a:latin typeface="Sakkal Majalla" pitchFamily="2" charset="-78"/>
                          <a:cs typeface="Sakkal Majalla" pitchFamily="2" charset="-78"/>
                        </a:rPr>
                        <a:t>مراكز منتزه الصحراء بالشارقة </a:t>
                      </a:r>
                      <a:endParaRPr lang="en-US" sz="110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ar-SA" sz="1100">
                          <a:effectLst/>
                          <a:latin typeface="Sakkal Majalla" pitchFamily="2" charset="-78"/>
                          <a:cs typeface="Sakkal Majalla" pitchFamily="2" charset="-78"/>
                        </a:rPr>
                        <a:t>طلبة مدارس الشارقة</a:t>
                      </a:r>
                      <a:endParaRPr lang="en-US" sz="1100">
                        <a:effectLst/>
                        <a:latin typeface="Sakkal Majalla" pitchFamily="2" charset="-78"/>
                        <a:cs typeface="Sakkal Majalla" pitchFamily="2" charset="-78"/>
                      </a:endParaRPr>
                    </a:p>
                    <a:p>
                      <a:pPr marL="0" marR="0" algn="ctr" rtl="1">
                        <a:lnSpc>
                          <a:spcPct val="115000"/>
                        </a:lnSpc>
                        <a:spcBef>
                          <a:spcPts val="0"/>
                        </a:spcBef>
                        <a:spcAft>
                          <a:spcPts val="0"/>
                        </a:spcAft>
                      </a:pPr>
                      <a:r>
                        <a:rPr lang="ar-SA" sz="1100">
                          <a:effectLst/>
                          <a:latin typeface="Sakkal Majalla" pitchFamily="2" charset="-78"/>
                          <a:cs typeface="Sakkal Majalla" pitchFamily="2" charset="-78"/>
                        </a:rPr>
                        <a:t>( الحلقة الأولى – الحلقة الثانية – التعليم الثانوي )</a:t>
                      </a:r>
                      <a:endParaRPr lang="en-US" sz="110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97715">
                <a:tc>
                  <a:txBody>
                    <a:bodyPr/>
                    <a:lstStyle/>
                    <a:p>
                      <a:pPr marL="171450" marR="0" lvl="0" indent="-171450" algn="r" rtl="1">
                        <a:lnSpc>
                          <a:spcPct val="115000"/>
                        </a:lnSpc>
                        <a:spcBef>
                          <a:spcPts val="0"/>
                        </a:spcBef>
                        <a:spcAft>
                          <a:spcPts val="0"/>
                        </a:spcAft>
                        <a:buFont typeface="Courier New" charset="0"/>
                        <a:buChar char="o"/>
                      </a:pPr>
                      <a:r>
                        <a:rPr lang="ar-SA" sz="1100" dirty="0">
                          <a:effectLst/>
                          <a:latin typeface="Sakkal Majalla" pitchFamily="2" charset="-78"/>
                          <a:cs typeface="Sakkal Majalla" pitchFamily="2" charset="-78"/>
                        </a:rPr>
                        <a:t>رسائل توعوية عن يوم البيئة الوطني .</a:t>
                      </a:r>
                      <a:endParaRPr lang="en-US" sz="110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Arial"/>
                        <a:buChar char="-"/>
                      </a:pPr>
                      <a:r>
                        <a:rPr lang="ar-SA" sz="1100" dirty="0">
                          <a:effectLst/>
                          <a:latin typeface="Sakkal Majalla" pitchFamily="2" charset="-78"/>
                          <a:cs typeface="Sakkal Majalla" pitchFamily="2" charset="-78"/>
                        </a:rPr>
                        <a:t>يتضمن بث رسائل توعوية بشكل شبه يومي عن أهمية المحافظة على البيئة وتضمينها محاور يوم البيئة الوطني العشرون عبر حسابات الهيئة في مواقع التواصل الاجتماعي</a:t>
                      </a:r>
                      <a:endParaRPr lang="en-US" sz="1100" dirty="0">
                        <a:effectLst/>
                        <a:latin typeface="Sakkal Majalla" pitchFamily="2" charset="-78"/>
                        <a:ea typeface="Calibri"/>
                        <a:cs typeface="Sakkal Majalla" pitchFamily="2" charset="-78"/>
                      </a:endParaRPr>
                    </a:p>
                  </a:txBody>
                  <a:tcPr anchor="ctr">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algn="ctr" rtl="1">
                        <a:lnSpc>
                          <a:spcPct val="115000"/>
                        </a:lnSpc>
                        <a:spcBef>
                          <a:spcPts val="0"/>
                        </a:spcBef>
                        <a:spcAft>
                          <a:spcPts val="0"/>
                        </a:spcAft>
                      </a:pPr>
                      <a:r>
                        <a:rPr lang="ar-SA" sz="1100" dirty="0">
                          <a:effectLst/>
                          <a:latin typeface="Sakkal Majalla" pitchFamily="2" charset="-78"/>
                          <a:cs typeface="Sakkal Majalla" pitchFamily="2" charset="-78"/>
                        </a:rPr>
                        <a:t>يناير </a:t>
                      </a:r>
                    </a:p>
                    <a:p>
                      <a:pPr marL="0" marR="0" algn="ctr" rtl="1">
                        <a:lnSpc>
                          <a:spcPct val="115000"/>
                        </a:lnSpc>
                        <a:spcBef>
                          <a:spcPts val="0"/>
                        </a:spcBef>
                        <a:spcAft>
                          <a:spcPts val="0"/>
                        </a:spcAft>
                      </a:pPr>
                      <a:r>
                        <a:rPr lang="ar-SA" sz="1100" dirty="0">
                          <a:effectLst/>
                          <a:latin typeface="Sakkal Majalla" pitchFamily="2" charset="-78"/>
                          <a:cs typeface="Sakkal Majalla" pitchFamily="2" charset="-78"/>
                        </a:rPr>
                        <a:t> فبراير</a:t>
                      </a:r>
                    </a:p>
                    <a:p>
                      <a:pPr marL="0" marR="0" algn="ctr" rtl="1">
                        <a:lnSpc>
                          <a:spcPct val="115000"/>
                        </a:lnSpc>
                        <a:spcBef>
                          <a:spcPts val="0"/>
                        </a:spcBef>
                        <a:spcAft>
                          <a:spcPts val="0"/>
                        </a:spcAft>
                      </a:pPr>
                      <a:r>
                        <a:rPr lang="ar-SA" sz="1100" dirty="0">
                          <a:effectLst/>
                          <a:latin typeface="Sakkal Majalla" pitchFamily="2" charset="-78"/>
                          <a:cs typeface="Sakkal Majalla" pitchFamily="2" charset="-78"/>
                        </a:rPr>
                        <a:t>مارس 2017</a:t>
                      </a:r>
                      <a:endParaRPr lang="en-US" sz="110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algn="ctr" rtl="1">
                        <a:lnSpc>
                          <a:spcPct val="115000"/>
                        </a:lnSpc>
                        <a:spcBef>
                          <a:spcPts val="0"/>
                        </a:spcBef>
                        <a:spcAft>
                          <a:spcPts val="0"/>
                        </a:spcAft>
                      </a:pPr>
                      <a:r>
                        <a:rPr lang="ar-SA" sz="1100" dirty="0">
                          <a:effectLst/>
                          <a:latin typeface="Sakkal Majalla" pitchFamily="2" charset="-78"/>
                          <a:cs typeface="Sakkal Majalla" pitchFamily="2" charset="-78"/>
                        </a:rPr>
                        <a:t> </a:t>
                      </a:r>
                      <a:endParaRPr lang="en-US" sz="110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algn="ctr" rtl="1">
                        <a:lnSpc>
                          <a:spcPct val="115000"/>
                        </a:lnSpc>
                        <a:spcBef>
                          <a:spcPts val="0"/>
                        </a:spcBef>
                        <a:spcAft>
                          <a:spcPts val="0"/>
                        </a:spcAft>
                      </a:pPr>
                      <a:r>
                        <a:rPr lang="ar-SA" sz="1100" dirty="0">
                          <a:effectLst/>
                          <a:latin typeface="Sakkal Majalla" pitchFamily="2" charset="-78"/>
                          <a:cs typeface="Sakkal Majalla" pitchFamily="2" charset="-78"/>
                        </a:rPr>
                        <a:t>الجمهور</a:t>
                      </a:r>
                      <a:endParaRPr lang="en-US" sz="110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5"/>
                  </a:ext>
                </a:extLst>
              </a:tr>
              <a:tr h="297715">
                <a:tc>
                  <a:txBody>
                    <a:bodyPr/>
                    <a:lstStyle/>
                    <a:p>
                      <a:pPr marL="342900" marR="0" lvl="0" indent="-342900" algn="r" rtl="1">
                        <a:lnSpc>
                          <a:spcPct val="115000"/>
                        </a:lnSpc>
                        <a:spcBef>
                          <a:spcPts val="0"/>
                        </a:spcBef>
                        <a:spcAft>
                          <a:spcPts val="0"/>
                        </a:spcAft>
                        <a:buFont typeface="Courier New" charset="0"/>
                        <a:buChar char="o"/>
                      </a:pPr>
                      <a:r>
                        <a:rPr lang="ar-SA" sz="1100" dirty="0">
                          <a:effectLst/>
                          <a:latin typeface="Sakkal Majalla" pitchFamily="2" charset="-78"/>
                          <a:cs typeface="Sakkal Majalla" pitchFamily="2" charset="-78"/>
                        </a:rPr>
                        <a:t>الشراكة مع المؤسسات المحلية .</a:t>
                      </a:r>
                      <a:endParaRPr lang="en-US" sz="1100" dirty="0">
                        <a:effectLst/>
                        <a:latin typeface="Sakkal Majalla" pitchFamily="2" charset="-78"/>
                        <a:cs typeface="Sakkal Majalla" pitchFamily="2" charset="-78"/>
                      </a:endParaRPr>
                    </a:p>
                    <a:p>
                      <a:pPr marL="342900" marR="0" lvl="0" indent="-342900" algn="r" rtl="1">
                        <a:lnSpc>
                          <a:spcPct val="115000"/>
                        </a:lnSpc>
                        <a:spcBef>
                          <a:spcPts val="0"/>
                        </a:spcBef>
                        <a:spcAft>
                          <a:spcPts val="0"/>
                        </a:spcAft>
                        <a:buFont typeface="Arial"/>
                        <a:buChar char="-"/>
                      </a:pPr>
                      <a:r>
                        <a:rPr lang="ar-SA" sz="1100" dirty="0">
                          <a:effectLst/>
                          <a:latin typeface="Sakkal Majalla" pitchFamily="2" charset="-78"/>
                          <a:cs typeface="Sakkal Majalla" pitchFamily="2" charset="-78"/>
                        </a:rPr>
                        <a:t>تنظيم معرض توعوي متنقل حول المحافظة على البيئة البرية وتشجيع زراعة النباتات المحلية بين شريحة الموظفين في الحكومة المحلية والمؤسسات التعليمية والشركات الخاصة . </a:t>
                      </a:r>
                      <a:endParaRPr lang="en-US" sz="1100" dirty="0">
                        <a:effectLst/>
                        <a:latin typeface="Sakkal Majalla" pitchFamily="2" charset="-78"/>
                        <a:ea typeface="Times New Roman"/>
                        <a:cs typeface="Sakkal Majalla" pitchFamily="2" charset="-78"/>
                      </a:endParaRPr>
                    </a:p>
                  </a:txBody>
                  <a:tcPr anchor="ctr">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ar-SA" sz="1100" dirty="0">
                          <a:effectLst/>
                          <a:latin typeface="Sakkal Majalla" pitchFamily="2" charset="-78"/>
                          <a:cs typeface="Sakkal Majalla" pitchFamily="2" charset="-78"/>
                        </a:rPr>
                        <a:t>فبراير – مارس 2017</a:t>
                      </a:r>
                      <a:endParaRPr lang="en-US" sz="110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ar-SA" sz="1100" dirty="0">
                          <a:effectLst/>
                          <a:latin typeface="Sakkal Majalla" pitchFamily="2" charset="-78"/>
                          <a:cs typeface="Sakkal Majalla" pitchFamily="2" charset="-78"/>
                        </a:rPr>
                        <a:t>المؤسسات المحلية بإمارة الشارقة</a:t>
                      </a:r>
                      <a:endParaRPr lang="en-US" sz="110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ar-SA" sz="1100" dirty="0">
                          <a:effectLst/>
                          <a:latin typeface="Sakkal Majalla" pitchFamily="2" charset="-78"/>
                          <a:cs typeface="Sakkal Majalla" pitchFamily="2" charset="-78"/>
                        </a:rPr>
                        <a:t>موظفي حكومة الشارقة .</a:t>
                      </a:r>
                      <a:endParaRPr lang="en-US" sz="1100" dirty="0">
                        <a:effectLst/>
                        <a:latin typeface="Sakkal Majalla" pitchFamily="2" charset="-78"/>
                        <a:ea typeface="Times New Roman"/>
                        <a:cs typeface="Sakkal Majalla" pitchFamily="2" charset="-78"/>
                      </a:endParaRPr>
                    </a:p>
                  </a:txBody>
                  <a:tcPr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bl>
          </a:graphicData>
        </a:graphic>
      </p:graphicFrame>
      <p:pic>
        <p:nvPicPr>
          <p:cNvPr id="3" name="Picture 2" descr="C:\Users\smalswaidi\Dropbox (وزارة البيئة والمياه)\MOEW Graphic Design Department\MOCCAE 2016 Federal Visual Identity\LOGO\Ministry\Horizontal_A\RGB\UAE_MOCCAE_brandmark_Horizontal_RGB_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84369"/>
            <a:ext cx="2808312" cy="768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6068" y="751009"/>
            <a:ext cx="8312396" cy="540739"/>
          </a:xfrm>
          <a:prstGeom prst="rect">
            <a:avLst/>
          </a:prstGeom>
        </p:spPr>
        <p:txBody>
          <a:bodyPr wrap="square">
            <a:spAutoFit/>
          </a:bodyPr>
          <a:lstStyle/>
          <a:p>
            <a:r>
              <a:rPr lang="ar-SA" b="1" dirty="0">
                <a:solidFill>
                  <a:srgbClr val="B68A35"/>
                </a:solidFill>
                <a:latin typeface="Sakkal Majalla" pitchFamily="2" charset="-78"/>
                <a:cs typeface="Sakkal Majalla" pitchFamily="2" charset="-78"/>
              </a:rPr>
              <a:t>تابع ... فعاليات هيئة البيئة والمحميات الطبيعية - الشارقة</a:t>
            </a:r>
            <a:endParaRPr lang="en-US" dirty="0">
              <a:solidFill>
                <a:srgbClr val="B68A35"/>
              </a:solidFill>
            </a:endParaRPr>
          </a:p>
        </p:txBody>
      </p:sp>
    </p:spTree>
    <p:extLst>
      <p:ext uri="{BB962C8B-B14F-4D97-AF65-F5344CB8AC3E}">
        <p14:creationId xmlns:p14="http://schemas.microsoft.com/office/powerpoint/2010/main" val="156186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96306888"/>
              </p:ext>
            </p:extLst>
          </p:nvPr>
        </p:nvGraphicFramePr>
        <p:xfrm>
          <a:off x="251521" y="1124744"/>
          <a:ext cx="8496943" cy="5148343"/>
        </p:xfrm>
        <a:graphic>
          <a:graphicData uri="http://schemas.openxmlformats.org/drawingml/2006/table">
            <a:tbl>
              <a:tblPr firstRow="1" firstCol="1" bandRow="1">
                <a:tableStyleId>{2D5ABB26-0587-4C30-8999-92F81FD0307C}</a:tableStyleId>
              </a:tblPr>
              <a:tblGrid>
                <a:gridCol w="3239120"/>
                <a:gridCol w="1563973"/>
                <a:gridCol w="3693850"/>
              </a:tblGrid>
              <a:tr h="360040">
                <a:tc>
                  <a:txBody>
                    <a:bodyPr/>
                    <a:lstStyle/>
                    <a:p>
                      <a:pPr marL="0" marR="0" algn="ctr" rtl="1">
                        <a:lnSpc>
                          <a:spcPct val="107000"/>
                        </a:lnSpc>
                        <a:spcBef>
                          <a:spcPts val="0"/>
                        </a:spcBef>
                        <a:spcAft>
                          <a:spcPts val="0"/>
                        </a:spcAft>
                      </a:pPr>
                      <a:r>
                        <a:rPr lang="ar-SA" sz="1200" dirty="0">
                          <a:solidFill>
                            <a:schemeClr val="bg1"/>
                          </a:solidFill>
                          <a:effectLst/>
                          <a:latin typeface="Sakkal Majalla" pitchFamily="2" charset="-78"/>
                          <a:cs typeface="Sakkal Majalla" pitchFamily="2" charset="-78"/>
                        </a:rPr>
                        <a:t>المكان</a:t>
                      </a:r>
                      <a:endParaRPr lang="en-US" sz="1200" dirty="0">
                        <a:solidFill>
                          <a:schemeClr val="bg1"/>
                        </a:solidFill>
                        <a:effectLst/>
                        <a:latin typeface="Sakkal Majalla" pitchFamily="2" charset="-78"/>
                        <a:ea typeface="Calibri"/>
                        <a:cs typeface="Sakkal Majalla" pitchFamily="2" charset="-78"/>
                      </a:endParaRPr>
                    </a:p>
                  </a:txBody>
                  <a:tcPr marL="61270" marR="61270" marT="0" marB="0">
                    <a:solidFill>
                      <a:srgbClr val="B88B35"/>
                    </a:solidFill>
                  </a:tcPr>
                </a:tc>
                <a:tc>
                  <a:txBody>
                    <a:bodyPr/>
                    <a:lstStyle/>
                    <a:p>
                      <a:pPr marL="0" marR="0" algn="ctr" rtl="1">
                        <a:lnSpc>
                          <a:spcPct val="107000"/>
                        </a:lnSpc>
                        <a:spcBef>
                          <a:spcPts val="0"/>
                        </a:spcBef>
                        <a:spcAft>
                          <a:spcPts val="0"/>
                        </a:spcAft>
                      </a:pPr>
                      <a:r>
                        <a:rPr lang="ar-SA" sz="1200" dirty="0">
                          <a:solidFill>
                            <a:schemeClr val="bg1"/>
                          </a:solidFill>
                          <a:effectLst/>
                          <a:latin typeface="Sakkal Majalla" pitchFamily="2" charset="-78"/>
                          <a:cs typeface="Sakkal Majalla" pitchFamily="2" charset="-78"/>
                        </a:rPr>
                        <a:t>التاريخ</a:t>
                      </a:r>
                      <a:endParaRPr lang="en-US" sz="1200" dirty="0">
                        <a:solidFill>
                          <a:schemeClr val="bg1"/>
                        </a:solidFill>
                        <a:effectLst/>
                        <a:latin typeface="Sakkal Majalla" pitchFamily="2" charset="-78"/>
                        <a:ea typeface="Calibri"/>
                        <a:cs typeface="Sakkal Majalla" pitchFamily="2" charset="-78"/>
                      </a:endParaRPr>
                    </a:p>
                  </a:txBody>
                  <a:tcPr marL="61270" marR="61270" marT="0" marB="0">
                    <a:solidFill>
                      <a:srgbClr val="B88B35"/>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1200" dirty="0" smtClean="0">
                          <a:solidFill>
                            <a:schemeClr val="bg1"/>
                          </a:solidFill>
                          <a:effectLst/>
                          <a:latin typeface="Sakkal Majalla" pitchFamily="2" charset="-78"/>
                          <a:cs typeface="Sakkal Majalla" pitchFamily="2" charset="-78"/>
                        </a:rPr>
                        <a:t>الفعاليات المصاحبة ليوم البيئة الوطني</a:t>
                      </a:r>
                      <a:endParaRPr lang="ar-AE" sz="1200" dirty="0" smtClean="0">
                        <a:solidFill>
                          <a:schemeClr val="bg1"/>
                        </a:solidFill>
                        <a:effectLst/>
                        <a:latin typeface="Sakkal Majalla" pitchFamily="2" charset="-78"/>
                        <a:cs typeface="Sakkal Majalla" pitchFamily="2" charset="-78"/>
                      </a:endParaRPr>
                    </a:p>
                    <a:p>
                      <a:pPr marL="0" marR="0" indent="0" algn="ctr" defTabSz="914400" rtl="1" eaLnBrk="1" fontAlgn="auto" latinLnBrk="0" hangingPunct="1">
                        <a:lnSpc>
                          <a:spcPct val="115000"/>
                        </a:lnSpc>
                        <a:spcBef>
                          <a:spcPts val="0"/>
                        </a:spcBef>
                        <a:spcAft>
                          <a:spcPts val="0"/>
                        </a:spcAft>
                        <a:buClrTx/>
                        <a:buSzTx/>
                        <a:buFontTx/>
                        <a:buNone/>
                        <a:tabLst/>
                        <a:defRPr/>
                      </a:pPr>
                      <a:endParaRPr lang="ar-AE" sz="1200" b="0" dirty="0" smtClean="0">
                        <a:solidFill>
                          <a:schemeClr val="bg1"/>
                        </a:solidFill>
                        <a:effectLst/>
                        <a:latin typeface="Sakkal Majalla" pitchFamily="2" charset="-78"/>
                        <a:cs typeface="Sakkal Majalla" pitchFamily="2" charset="-78"/>
                      </a:endParaRPr>
                    </a:p>
                  </a:txBody>
                  <a:tcPr marL="61270" marR="61270" marT="0" marB="0">
                    <a:solidFill>
                      <a:srgbClr val="B88B35"/>
                    </a:solidFill>
                  </a:tcPr>
                </a:tc>
              </a:tr>
              <a:tr h="524537">
                <a:tc>
                  <a:txBody>
                    <a:bodyPr/>
                    <a:lstStyle/>
                    <a:p>
                      <a:pPr marL="0" marR="0" algn="r" rtl="1">
                        <a:lnSpc>
                          <a:spcPct val="107000"/>
                        </a:lnSpc>
                        <a:spcBef>
                          <a:spcPts val="0"/>
                        </a:spcBef>
                        <a:spcAft>
                          <a:spcPts val="0"/>
                        </a:spcAft>
                      </a:pPr>
                      <a:r>
                        <a:rPr lang="ar-SA" sz="1200" dirty="0">
                          <a:effectLst/>
                          <a:latin typeface="Sakkal Majalla" pitchFamily="2" charset="-78"/>
                          <a:cs typeface="Sakkal Majalla" pitchFamily="2" charset="-78"/>
                        </a:rPr>
                        <a:t> </a:t>
                      </a:r>
                      <a:endParaRPr lang="en-US" sz="1200" dirty="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dirty="0">
                          <a:effectLst/>
                          <a:latin typeface="Sakkal Majalla" pitchFamily="2" charset="-78"/>
                          <a:cs typeface="Sakkal Majalla" pitchFamily="2" charset="-78"/>
                        </a:rPr>
                        <a:t>المقر الرئيسي لهيئة البيئة - أبوظبي</a:t>
                      </a:r>
                      <a:endParaRPr lang="en-US" sz="1200" dirty="0">
                        <a:effectLst/>
                        <a:latin typeface="Sakkal Majalla" pitchFamily="2" charset="-78"/>
                        <a:ea typeface="Calibri"/>
                        <a:cs typeface="Sakkal Majalla" pitchFamily="2" charset="-78"/>
                      </a:endParaRPr>
                    </a:p>
                  </a:txBody>
                  <a:tcPr marL="61270" marR="61270" marT="0" marB="0">
                    <a:solidFill>
                      <a:schemeClr val="bg1">
                        <a:lumMod val="95000"/>
                      </a:schemeClr>
                    </a:solidFill>
                  </a:tcPr>
                </a:tc>
                <a:tc>
                  <a:txBody>
                    <a:bodyPr/>
                    <a:lstStyle/>
                    <a:p>
                      <a:pPr marL="0" marR="0" algn="r" rtl="1">
                        <a:lnSpc>
                          <a:spcPct val="107000"/>
                        </a:lnSpc>
                        <a:spcBef>
                          <a:spcPts val="0"/>
                        </a:spcBef>
                        <a:spcAft>
                          <a:spcPts val="0"/>
                        </a:spcAft>
                      </a:pPr>
                      <a:r>
                        <a:rPr lang="ar-SA" sz="1200" dirty="0">
                          <a:effectLst/>
                          <a:latin typeface="Sakkal Majalla" pitchFamily="2" charset="-78"/>
                          <a:cs typeface="Sakkal Majalla" pitchFamily="2" charset="-78"/>
                        </a:rPr>
                        <a:t> </a:t>
                      </a:r>
                      <a:endParaRPr lang="en-US" sz="1200" dirty="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dirty="0">
                          <a:effectLst/>
                          <a:latin typeface="Sakkal Majalla" pitchFamily="2" charset="-78"/>
                          <a:cs typeface="Sakkal Majalla" pitchFamily="2" charset="-78"/>
                        </a:rPr>
                        <a:t>5 من فبراير 2017</a:t>
                      </a:r>
                      <a:endParaRPr lang="en-US" sz="1200" dirty="0">
                        <a:effectLst/>
                        <a:latin typeface="Sakkal Majalla" pitchFamily="2" charset="-78"/>
                        <a:ea typeface="Calibri"/>
                        <a:cs typeface="Sakkal Majalla" pitchFamily="2" charset="-78"/>
                      </a:endParaRPr>
                    </a:p>
                  </a:txBody>
                  <a:tcPr marL="61270" marR="61270" marT="0" marB="0">
                    <a:solidFill>
                      <a:schemeClr val="bg1">
                        <a:lumMod val="95000"/>
                      </a:schemeClr>
                    </a:solidFill>
                  </a:tcPr>
                </a:tc>
                <a:tc>
                  <a:txBody>
                    <a:bodyPr/>
                    <a:lstStyle/>
                    <a:p>
                      <a:pPr marL="0" marR="0" algn="r" rtl="1">
                        <a:lnSpc>
                          <a:spcPct val="107000"/>
                        </a:lnSpc>
                        <a:spcBef>
                          <a:spcPts val="0"/>
                        </a:spcBef>
                        <a:spcAft>
                          <a:spcPts val="0"/>
                        </a:spcAft>
                      </a:pPr>
                      <a:r>
                        <a:rPr lang="ar-SA" sz="1200" dirty="0">
                          <a:effectLst/>
                          <a:latin typeface="Sakkal Majalla" pitchFamily="2" charset="-78"/>
                          <a:cs typeface="Sakkal Majalla" pitchFamily="2" charset="-78"/>
                        </a:rPr>
                        <a:t> </a:t>
                      </a:r>
                      <a:endParaRPr lang="en-US" sz="1200" dirty="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dirty="0">
                          <a:effectLst/>
                          <a:latin typeface="Sakkal Majalla" pitchFamily="2" charset="-78"/>
                          <a:cs typeface="Sakkal Majalla" pitchFamily="2" charset="-78"/>
                        </a:rPr>
                        <a:t>ورشة عمل يوم البيئة الوطني  </a:t>
                      </a:r>
                      <a:endParaRPr lang="en-US" sz="1200" dirty="0">
                        <a:effectLst/>
                        <a:latin typeface="Sakkal Majalla" pitchFamily="2" charset="-78"/>
                        <a:cs typeface="Sakkal Majalla" pitchFamily="2" charset="-78"/>
                      </a:endParaRPr>
                    </a:p>
                    <a:p>
                      <a:pPr marL="0" marR="0" algn="r" rtl="1">
                        <a:lnSpc>
                          <a:spcPct val="107000"/>
                        </a:lnSpc>
                        <a:spcBef>
                          <a:spcPts val="0"/>
                        </a:spcBef>
                        <a:spcAft>
                          <a:spcPts val="0"/>
                        </a:spcAft>
                      </a:pPr>
                      <a:r>
                        <a:rPr lang="en-US" sz="1200" dirty="0">
                          <a:effectLst/>
                          <a:latin typeface="Sakkal Majalla" pitchFamily="2" charset="-78"/>
                          <a:cs typeface="Sakkal Majalla" pitchFamily="2" charset="-78"/>
                        </a:rPr>
                        <a:t> </a:t>
                      </a:r>
                      <a:endParaRPr lang="en-US" sz="1200" dirty="0">
                        <a:effectLst/>
                        <a:latin typeface="Sakkal Majalla" pitchFamily="2" charset="-78"/>
                        <a:ea typeface="Calibri"/>
                        <a:cs typeface="Sakkal Majalla" pitchFamily="2" charset="-78"/>
                      </a:endParaRPr>
                    </a:p>
                  </a:txBody>
                  <a:tcPr marL="61270" marR="61270" marT="0" marB="0">
                    <a:solidFill>
                      <a:schemeClr val="bg1">
                        <a:lumMod val="95000"/>
                      </a:schemeClr>
                    </a:solidFill>
                  </a:tcPr>
                </a:tc>
              </a:tr>
              <a:tr h="563682">
                <a:tc>
                  <a:txBody>
                    <a:bodyPr/>
                    <a:lstStyle/>
                    <a:p>
                      <a:pPr marL="0" marR="0" algn="r" rtl="1">
                        <a:lnSpc>
                          <a:spcPct val="107000"/>
                        </a:lnSpc>
                        <a:spcBef>
                          <a:spcPts val="0"/>
                        </a:spcBef>
                        <a:spcAft>
                          <a:spcPts val="0"/>
                        </a:spcAft>
                      </a:pPr>
                      <a:r>
                        <a:rPr lang="ar-SA" sz="1200">
                          <a:effectLst/>
                          <a:latin typeface="Sakkal Majalla" pitchFamily="2" charset="-78"/>
                          <a:cs typeface="Sakkal Majalla" pitchFamily="2" charset="-78"/>
                        </a:rPr>
                        <a:t> </a:t>
                      </a:r>
                      <a:endParaRPr lang="en-US" sz="120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a:effectLst/>
                          <a:latin typeface="Sakkal Majalla" pitchFamily="2" charset="-78"/>
                          <a:cs typeface="Sakkal Majalla" pitchFamily="2" charset="-78"/>
                        </a:rPr>
                        <a:t>المقر الرئيسي لهيئة البيئة - أبوظبي</a:t>
                      </a:r>
                      <a:endParaRPr lang="en-US" sz="1200">
                        <a:effectLst/>
                        <a:latin typeface="Sakkal Majalla" pitchFamily="2" charset="-78"/>
                        <a:ea typeface="Calibri"/>
                        <a:cs typeface="Sakkal Majalla" pitchFamily="2" charset="-78"/>
                      </a:endParaRPr>
                    </a:p>
                  </a:txBody>
                  <a:tcPr marL="61270" marR="61270" marT="0" marB="0"/>
                </a:tc>
                <a:tc>
                  <a:txBody>
                    <a:bodyPr/>
                    <a:lstStyle/>
                    <a:p>
                      <a:pPr marL="0" marR="0" algn="ctr" rtl="1">
                        <a:lnSpc>
                          <a:spcPct val="115000"/>
                        </a:lnSpc>
                        <a:spcBef>
                          <a:spcPts val="0"/>
                        </a:spcBef>
                        <a:spcAft>
                          <a:spcPts val="0"/>
                        </a:spcAft>
                      </a:pPr>
                      <a:r>
                        <a:rPr lang="ar-SA" sz="1200">
                          <a:effectLst/>
                          <a:latin typeface="Sakkal Majalla" pitchFamily="2" charset="-78"/>
                          <a:cs typeface="Sakkal Majalla" pitchFamily="2" charset="-78"/>
                        </a:rPr>
                        <a:t> </a:t>
                      </a:r>
                      <a:endParaRPr lang="en-US" sz="1200">
                        <a:effectLst/>
                        <a:latin typeface="Sakkal Majalla" pitchFamily="2" charset="-78"/>
                        <a:cs typeface="Sakkal Majalla" pitchFamily="2" charset="-78"/>
                      </a:endParaRPr>
                    </a:p>
                    <a:p>
                      <a:pPr marL="0" marR="0" algn="ctr" rtl="1">
                        <a:lnSpc>
                          <a:spcPct val="115000"/>
                        </a:lnSpc>
                        <a:spcBef>
                          <a:spcPts val="0"/>
                        </a:spcBef>
                        <a:spcAft>
                          <a:spcPts val="0"/>
                        </a:spcAft>
                      </a:pPr>
                      <a:r>
                        <a:rPr lang="ar-SA" sz="1200">
                          <a:effectLst/>
                          <a:latin typeface="Sakkal Majalla" pitchFamily="2" charset="-78"/>
                          <a:cs typeface="Sakkal Majalla" pitchFamily="2" charset="-78"/>
                        </a:rPr>
                        <a:t>-</a:t>
                      </a:r>
                      <a:endParaRPr lang="en-US" sz="1200">
                        <a:solidFill>
                          <a:srgbClr val="000000"/>
                        </a:solidFill>
                        <a:effectLst/>
                        <a:latin typeface="Sakkal Majalla" pitchFamily="2" charset="-78"/>
                        <a:ea typeface="Helvetica"/>
                        <a:cs typeface="Sakkal Majalla" pitchFamily="2" charset="-78"/>
                      </a:endParaRPr>
                    </a:p>
                  </a:txBody>
                  <a:tcPr marL="61270" marR="61270" marT="0" marB="0"/>
                </a:tc>
                <a:tc>
                  <a:txBody>
                    <a:bodyPr/>
                    <a:lstStyle/>
                    <a:p>
                      <a:pPr marL="0" marR="0" algn="r" rtl="1">
                        <a:lnSpc>
                          <a:spcPct val="115000"/>
                        </a:lnSpc>
                        <a:spcBef>
                          <a:spcPts val="0"/>
                        </a:spcBef>
                        <a:spcAft>
                          <a:spcPts val="0"/>
                        </a:spcAft>
                      </a:pPr>
                      <a:r>
                        <a:rPr lang="ar-SA" sz="1200">
                          <a:effectLst/>
                          <a:latin typeface="Sakkal Majalla" pitchFamily="2" charset="-78"/>
                          <a:cs typeface="Sakkal Majalla" pitchFamily="2" charset="-78"/>
                        </a:rPr>
                        <a:t> </a:t>
                      </a:r>
                      <a:endParaRPr lang="en-US" sz="1200">
                        <a:effectLst/>
                        <a:latin typeface="Sakkal Majalla" pitchFamily="2" charset="-78"/>
                        <a:cs typeface="Sakkal Majalla" pitchFamily="2" charset="-78"/>
                      </a:endParaRPr>
                    </a:p>
                    <a:p>
                      <a:pPr marL="0" marR="0" algn="r" rtl="1">
                        <a:lnSpc>
                          <a:spcPct val="115000"/>
                        </a:lnSpc>
                        <a:spcBef>
                          <a:spcPts val="0"/>
                        </a:spcBef>
                        <a:spcAft>
                          <a:spcPts val="0"/>
                        </a:spcAft>
                      </a:pPr>
                      <a:r>
                        <a:rPr lang="ar-SA" sz="1200">
                          <a:effectLst/>
                          <a:latin typeface="Sakkal Majalla" pitchFamily="2" charset="-78"/>
                          <a:cs typeface="Sakkal Majalla" pitchFamily="2" charset="-78"/>
                        </a:rPr>
                        <a:t>البازار الأخضر </a:t>
                      </a:r>
                      <a:endParaRPr lang="en-US" sz="1200">
                        <a:effectLst/>
                        <a:latin typeface="Sakkal Majalla" pitchFamily="2" charset="-78"/>
                        <a:cs typeface="Sakkal Majalla" pitchFamily="2" charset="-78"/>
                      </a:endParaRPr>
                    </a:p>
                    <a:p>
                      <a:pPr marL="0" marR="0" algn="r" rtl="1">
                        <a:lnSpc>
                          <a:spcPct val="115000"/>
                        </a:lnSpc>
                        <a:spcBef>
                          <a:spcPts val="0"/>
                        </a:spcBef>
                        <a:spcAft>
                          <a:spcPts val="0"/>
                        </a:spcAft>
                      </a:pPr>
                      <a:r>
                        <a:rPr lang="en-US" sz="1200">
                          <a:effectLst/>
                          <a:latin typeface="Sakkal Majalla" pitchFamily="2" charset="-78"/>
                          <a:cs typeface="Sakkal Majalla" pitchFamily="2" charset="-78"/>
                        </a:rPr>
                        <a:t> </a:t>
                      </a:r>
                      <a:endParaRPr lang="en-US" sz="1200">
                        <a:solidFill>
                          <a:srgbClr val="000000"/>
                        </a:solidFill>
                        <a:effectLst/>
                        <a:latin typeface="Sakkal Majalla" pitchFamily="2" charset="-78"/>
                        <a:ea typeface="Helvetica"/>
                        <a:cs typeface="Sakkal Majalla" pitchFamily="2" charset="-78"/>
                      </a:endParaRPr>
                    </a:p>
                  </a:txBody>
                  <a:tcPr marL="61270" marR="61270" marT="0" marB="0"/>
                </a:tc>
              </a:tr>
              <a:tr h="563682">
                <a:tc>
                  <a:txBody>
                    <a:bodyPr/>
                    <a:lstStyle/>
                    <a:p>
                      <a:pPr marL="42545" marR="0" algn="r" rtl="1">
                        <a:lnSpc>
                          <a:spcPct val="115000"/>
                        </a:lnSpc>
                        <a:spcBef>
                          <a:spcPts val="0"/>
                        </a:spcBef>
                        <a:spcAft>
                          <a:spcPts val="0"/>
                        </a:spcAft>
                      </a:pPr>
                      <a:r>
                        <a:rPr lang="ar-SA" sz="1200" dirty="0">
                          <a:effectLst/>
                          <a:latin typeface="Sakkal Majalla" pitchFamily="2" charset="-78"/>
                          <a:cs typeface="Sakkal Majalla" pitchFamily="2" charset="-78"/>
                        </a:rPr>
                        <a:t> </a:t>
                      </a:r>
                      <a:endParaRPr lang="en-US" sz="1200" dirty="0">
                        <a:effectLst/>
                        <a:latin typeface="Sakkal Majalla" pitchFamily="2" charset="-78"/>
                        <a:cs typeface="Sakkal Majalla" pitchFamily="2" charset="-78"/>
                      </a:endParaRPr>
                    </a:p>
                    <a:p>
                      <a:pPr marL="42545" marR="0" algn="r" rtl="1">
                        <a:lnSpc>
                          <a:spcPct val="115000"/>
                        </a:lnSpc>
                        <a:spcBef>
                          <a:spcPts val="0"/>
                        </a:spcBef>
                        <a:spcAft>
                          <a:spcPts val="0"/>
                        </a:spcAft>
                      </a:pPr>
                      <a:r>
                        <a:rPr lang="ar-SA" sz="1200" dirty="0">
                          <a:effectLst/>
                          <a:latin typeface="Sakkal Majalla" pitchFamily="2" charset="-78"/>
                          <a:cs typeface="Sakkal Majalla" pitchFamily="2" charset="-78"/>
                        </a:rPr>
                        <a:t>مواقع التواصل </a:t>
                      </a:r>
                      <a:r>
                        <a:rPr lang="ar-SA" sz="1200" dirty="0" smtClean="0">
                          <a:effectLst/>
                          <a:latin typeface="Sakkal Majalla" pitchFamily="2" charset="-78"/>
                          <a:cs typeface="Sakkal Majalla" pitchFamily="2" charset="-78"/>
                        </a:rPr>
                        <a:t>الاجتماعي</a:t>
                      </a:r>
                      <a:endParaRPr lang="en-US" sz="1200" dirty="0">
                        <a:solidFill>
                          <a:srgbClr val="000000"/>
                        </a:solidFill>
                        <a:effectLst/>
                        <a:latin typeface="Sakkal Majalla" pitchFamily="2" charset="-78"/>
                        <a:ea typeface="Helvetica"/>
                        <a:cs typeface="Sakkal Majalla" pitchFamily="2" charset="-78"/>
                      </a:endParaRPr>
                    </a:p>
                  </a:txBody>
                  <a:tcPr marL="61270" marR="61270" marT="0" marB="0">
                    <a:solidFill>
                      <a:schemeClr val="bg1">
                        <a:lumMod val="95000"/>
                      </a:schemeClr>
                    </a:solidFill>
                  </a:tcPr>
                </a:tc>
                <a:tc>
                  <a:txBody>
                    <a:bodyPr/>
                    <a:lstStyle/>
                    <a:p>
                      <a:pPr marL="0" marR="0" algn="ctr" rtl="1">
                        <a:lnSpc>
                          <a:spcPct val="115000"/>
                        </a:lnSpc>
                        <a:spcBef>
                          <a:spcPts val="0"/>
                        </a:spcBef>
                        <a:spcAft>
                          <a:spcPts val="0"/>
                        </a:spcAft>
                      </a:pPr>
                      <a:r>
                        <a:rPr lang="ar-SA" sz="1200" dirty="0">
                          <a:effectLst/>
                          <a:latin typeface="Sakkal Majalla" pitchFamily="2" charset="-78"/>
                          <a:cs typeface="Sakkal Majalla" pitchFamily="2" charset="-78"/>
                        </a:rPr>
                        <a:t> </a:t>
                      </a:r>
                      <a:endParaRPr lang="en-US" sz="1200" dirty="0">
                        <a:effectLst/>
                        <a:latin typeface="Sakkal Majalla" pitchFamily="2" charset="-78"/>
                        <a:cs typeface="Sakkal Majalla" pitchFamily="2" charset="-78"/>
                      </a:endParaRPr>
                    </a:p>
                    <a:p>
                      <a:pPr marL="0" marR="0" algn="ctr" rtl="1">
                        <a:lnSpc>
                          <a:spcPct val="115000"/>
                        </a:lnSpc>
                        <a:spcBef>
                          <a:spcPts val="0"/>
                        </a:spcBef>
                        <a:spcAft>
                          <a:spcPts val="0"/>
                        </a:spcAft>
                      </a:pPr>
                      <a:r>
                        <a:rPr lang="ar-SA" sz="1200" dirty="0">
                          <a:effectLst/>
                          <a:latin typeface="Sakkal Majalla" pitchFamily="2" charset="-78"/>
                          <a:cs typeface="Sakkal Majalla" pitchFamily="2" charset="-78"/>
                        </a:rPr>
                        <a:t>-</a:t>
                      </a:r>
                      <a:endParaRPr lang="en-US" sz="1200" dirty="0">
                        <a:solidFill>
                          <a:srgbClr val="000000"/>
                        </a:solidFill>
                        <a:effectLst/>
                        <a:latin typeface="Sakkal Majalla" pitchFamily="2" charset="-78"/>
                        <a:ea typeface="Helvetica"/>
                        <a:cs typeface="Sakkal Majalla" pitchFamily="2" charset="-78"/>
                      </a:endParaRPr>
                    </a:p>
                  </a:txBody>
                  <a:tcPr marL="61270" marR="61270" marT="0" marB="0">
                    <a:solidFill>
                      <a:schemeClr val="bg1">
                        <a:lumMod val="95000"/>
                      </a:schemeClr>
                    </a:solidFill>
                  </a:tcPr>
                </a:tc>
                <a:tc>
                  <a:txBody>
                    <a:bodyPr/>
                    <a:lstStyle/>
                    <a:p>
                      <a:pPr marL="0" marR="0" algn="r" rtl="1">
                        <a:lnSpc>
                          <a:spcPct val="115000"/>
                        </a:lnSpc>
                        <a:spcBef>
                          <a:spcPts val="0"/>
                        </a:spcBef>
                        <a:spcAft>
                          <a:spcPts val="0"/>
                        </a:spcAft>
                      </a:pPr>
                      <a:r>
                        <a:rPr lang="ar-SA" sz="1200" dirty="0">
                          <a:effectLst/>
                          <a:latin typeface="Sakkal Majalla" pitchFamily="2" charset="-78"/>
                          <a:cs typeface="Sakkal Majalla" pitchFamily="2" charset="-78"/>
                        </a:rPr>
                        <a:t> </a:t>
                      </a:r>
                      <a:endParaRPr lang="en-US" sz="1200" dirty="0">
                        <a:effectLst/>
                        <a:latin typeface="Sakkal Majalla" pitchFamily="2" charset="-78"/>
                        <a:cs typeface="Sakkal Majalla" pitchFamily="2" charset="-78"/>
                      </a:endParaRPr>
                    </a:p>
                    <a:p>
                      <a:pPr marL="0" marR="0" algn="r" rtl="1">
                        <a:lnSpc>
                          <a:spcPct val="115000"/>
                        </a:lnSpc>
                        <a:spcBef>
                          <a:spcPts val="0"/>
                        </a:spcBef>
                        <a:spcAft>
                          <a:spcPts val="0"/>
                        </a:spcAft>
                      </a:pPr>
                      <a:r>
                        <a:rPr lang="ar-SA" sz="1200" dirty="0">
                          <a:effectLst/>
                          <a:latin typeface="Sakkal Majalla" pitchFamily="2" charset="-78"/>
                          <a:cs typeface="Sakkal Majalla" pitchFamily="2" charset="-78"/>
                        </a:rPr>
                        <a:t>الرسائل التوعوية ليوم البيئة الوطني</a:t>
                      </a:r>
                      <a:endParaRPr lang="en-US" sz="1200" dirty="0">
                        <a:effectLst/>
                        <a:latin typeface="Sakkal Majalla" pitchFamily="2" charset="-78"/>
                        <a:cs typeface="Sakkal Majalla" pitchFamily="2" charset="-78"/>
                      </a:endParaRPr>
                    </a:p>
                    <a:p>
                      <a:pPr marL="0" marR="0" algn="r" rtl="1">
                        <a:lnSpc>
                          <a:spcPct val="115000"/>
                        </a:lnSpc>
                        <a:spcBef>
                          <a:spcPts val="0"/>
                        </a:spcBef>
                        <a:spcAft>
                          <a:spcPts val="0"/>
                        </a:spcAft>
                      </a:pPr>
                      <a:r>
                        <a:rPr lang="ar-SA" sz="1200" dirty="0">
                          <a:effectLst/>
                          <a:latin typeface="Sakkal Majalla" pitchFamily="2" charset="-78"/>
                          <a:cs typeface="Sakkal Majalla" pitchFamily="2" charset="-78"/>
                        </a:rPr>
                        <a:t> </a:t>
                      </a:r>
                      <a:endParaRPr lang="en-US" sz="1200" dirty="0">
                        <a:solidFill>
                          <a:srgbClr val="000000"/>
                        </a:solidFill>
                        <a:effectLst/>
                        <a:latin typeface="Sakkal Majalla" pitchFamily="2" charset="-78"/>
                        <a:ea typeface="Helvetica"/>
                        <a:cs typeface="Sakkal Majalla" pitchFamily="2" charset="-78"/>
                      </a:endParaRPr>
                    </a:p>
                  </a:txBody>
                  <a:tcPr marL="61270" marR="61270" marT="0" marB="0">
                    <a:solidFill>
                      <a:schemeClr val="bg1">
                        <a:lumMod val="95000"/>
                      </a:schemeClr>
                    </a:solidFill>
                  </a:tcPr>
                </a:tc>
              </a:tr>
              <a:tr h="524537">
                <a:tc>
                  <a:txBody>
                    <a:bodyPr/>
                    <a:lstStyle/>
                    <a:p>
                      <a:pPr marL="0" marR="0" algn="r" rtl="1">
                        <a:lnSpc>
                          <a:spcPct val="107000"/>
                        </a:lnSpc>
                        <a:spcBef>
                          <a:spcPts val="0"/>
                        </a:spcBef>
                        <a:spcAft>
                          <a:spcPts val="0"/>
                        </a:spcAft>
                      </a:pPr>
                      <a:r>
                        <a:rPr lang="ar-SA" sz="1200" dirty="0">
                          <a:effectLst/>
                          <a:latin typeface="Sakkal Majalla" pitchFamily="2" charset="-78"/>
                          <a:cs typeface="Sakkal Majalla" pitchFamily="2" charset="-78"/>
                        </a:rPr>
                        <a:t> </a:t>
                      </a:r>
                      <a:endParaRPr lang="en-US" sz="1200" dirty="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dirty="0">
                          <a:effectLst/>
                          <a:latin typeface="Sakkal Majalla" pitchFamily="2" charset="-78"/>
                          <a:cs typeface="Sakkal Majalla" pitchFamily="2" charset="-78"/>
                        </a:rPr>
                        <a:t>محمية الوثبة للأراضي الرطبة</a:t>
                      </a:r>
                      <a:endParaRPr lang="en-US" sz="1200" dirty="0">
                        <a:effectLst/>
                        <a:latin typeface="Sakkal Majalla" pitchFamily="2" charset="-78"/>
                        <a:ea typeface="Calibri"/>
                        <a:cs typeface="Sakkal Majalla" pitchFamily="2" charset="-78"/>
                      </a:endParaRPr>
                    </a:p>
                  </a:txBody>
                  <a:tcPr marL="61270" marR="61270" marT="0" marB="0"/>
                </a:tc>
                <a:tc>
                  <a:txBody>
                    <a:bodyPr/>
                    <a:lstStyle/>
                    <a:p>
                      <a:pPr marL="0" marR="0" algn="r" rtl="1">
                        <a:lnSpc>
                          <a:spcPct val="107000"/>
                        </a:lnSpc>
                        <a:spcBef>
                          <a:spcPts val="0"/>
                        </a:spcBef>
                        <a:spcAft>
                          <a:spcPts val="0"/>
                        </a:spcAft>
                      </a:pPr>
                      <a:r>
                        <a:rPr lang="en-US" sz="1200">
                          <a:effectLst/>
                          <a:latin typeface="Sakkal Majalla" pitchFamily="2" charset="-78"/>
                          <a:cs typeface="Sakkal Majalla" pitchFamily="2" charset="-78"/>
                        </a:rPr>
                        <a:t> </a:t>
                      </a:r>
                    </a:p>
                    <a:p>
                      <a:pPr marL="0" marR="0" algn="r" rtl="1">
                        <a:lnSpc>
                          <a:spcPct val="107000"/>
                        </a:lnSpc>
                        <a:spcBef>
                          <a:spcPts val="0"/>
                        </a:spcBef>
                        <a:spcAft>
                          <a:spcPts val="0"/>
                        </a:spcAft>
                      </a:pPr>
                      <a:r>
                        <a:rPr lang="ar-SA" sz="1200">
                          <a:effectLst/>
                          <a:latin typeface="Sakkal Majalla" pitchFamily="2" charset="-78"/>
                          <a:cs typeface="Sakkal Majalla" pitchFamily="2" charset="-78"/>
                        </a:rPr>
                        <a:t>الربع السنوي الرابع</a:t>
                      </a:r>
                      <a:endParaRPr lang="en-US" sz="120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a:effectLst/>
                          <a:latin typeface="Sakkal Majalla" pitchFamily="2" charset="-78"/>
                          <a:cs typeface="Sakkal Majalla" pitchFamily="2" charset="-78"/>
                        </a:rPr>
                        <a:t> ( أكتوبر – ديسمبر )</a:t>
                      </a:r>
                      <a:endParaRPr lang="en-US" sz="1200">
                        <a:effectLst/>
                        <a:latin typeface="Sakkal Majalla" pitchFamily="2" charset="-78"/>
                        <a:ea typeface="Calibri"/>
                        <a:cs typeface="Sakkal Majalla" pitchFamily="2" charset="-78"/>
                      </a:endParaRPr>
                    </a:p>
                  </a:txBody>
                  <a:tcPr marL="61270" marR="61270" marT="0" marB="0"/>
                </a:tc>
                <a:tc>
                  <a:txBody>
                    <a:bodyPr/>
                    <a:lstStyle/>
                    <a:p>
                      <a:pPr marL="0" marR="0" algn="r" rtl="1">
                        <a:lnSpc>
                          <a:spcPct val="107000"/>
                        </a:lnSpc>
                        <a:spcBef>
                          <a:spcPts val="0"/>
                        </a:spcBef>
                        <a:spcAft>
                          <a:spcPts val="0"/>
                        </a:spcAft>
                      </a:pPr>
                      <a:r>
                        <a:rPr lang="ar-SA" sz="1200">
                          <a:effectLst/>
                          <a:latin typeface="Sakkal Majalla" pitchFamily="2" charset="-78"/>
                          <a:cs typeface="Sakkal Majalla" pitchFamily="2" charset="-78"/>
                        </a:rPr>
                        <a:t> </a:t>
                      </a:r>
                      <a:endParaRPr lang="en-US" sz="120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a:effectLst/>
                          <a:latin typeface="Sakkal Majalla" pitchFamily="2" charset="-78"/>
                          <a:cs typeface="Sakkal Majalla" pitchFamily="2" charset="-78"/>
                        </a:rPr>
                        <a:t>أزرع شجرة في محمية الوثبة</a:t>
                      </a:r>
                      <a:endParaRPr lang="en-US" sz="1200">
                        <a:effectLst/>
                        <a:latin typeface="Sakkal Majalla" pitchFamily="2" charset="-78"/>
                        <a:ea typeface="Calibri"/>
                        <a:cs typeface="Sakkal Majalla" pitchFamily="2" charset="-78"/>
                      </a:endParaRPr>
                    </a:p>
                  </a:txBody>
                  <a:tcPr marL="61270" marR="61270" marT="0" marB="0"/>
                </a:tc>
              </a:tr>
              <a:tr h="699383">
                <a:tc>
                  <a:txBody>
                    <a:bodyPr/>
                    <a:lstStyle/>
                    <a:p>
                      <a:pPr marL="0" marR="0" algn="r" rtl="1">
                        <a:lnSpc>
                          <a:spcPct val="107000"/>
                        </a:lnSpc>
                        <a:spcBef>
                          <a:spcPts val="0"/>
                        </a:spcBef>
                        <a:spcAft>
                          <a:spcPts val="0"/>
                        </a:spcAft>
                      </a:pPr>
                      <a:r>
                        <a:rPr lang="ar-SA" sz="1200" dirty="0">
                          <a:effectLst/>
                          <a:latin typeface="Sakkal Majalla" pitchFamily="2" charset="-78"/>
                          <a:cs typeface="Sakkal Majalla" pitchFamily="2" charset="-78"/>
                        </a:rPr>
                        <a:t> </a:t>
                      </a:r>
                      <a:endParaRPr lang="en-US" sz="1200" dirty="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dirty="0">
                          <a:effectLst/>
                          <a:latin typeface="Sakkal Majalla" pitchFamily="2" charset="-78"/>
                          <a:cs typeface="Sakkal Majalla" pitchFamily="2" charset="-78"/>
                        </a:rPr>
                        <a:t>المقر الرئيسي لهيئة البيئة - أبوظبي</a:t>
                      </a:r>
                      <a:endParaRPr lang="en-US" sz="1200" dirty="0">
                        <a:effectLst/>
                        <a:latin typeface="Sakkal Majalla" pitchFamily="2" charset="-78"/>
                        <a:ea typeface="Calibri"/>
                        <a:cs typeface="Sakkal Majalla" pitchFamily="2" charset="-78"/>
                      </a:endParaRPr>
                    </a:p>
                  </a:txBody>
                  <a:tcPr marL="61270" marR="61270" marT="0" marB="0">
                    <a:solidFill>
                      <a:schemeClr val="bg1">
                        <a:lumMod val="95000"/>
                      </a:schemeClr>
                    </a:solidFill>
                  </a:tcPr>
                </a:tc>
                <a:tc>
                  <a:txBody>
                    <a:bodyPr/>
                    <a:lstStyle/>
                    <a:p>
                      <a:pPr marL="0" marR="0" algn="r" rtl="1">
                        <a:lnSpc>
                          <a:spcPct val="107000"/>
                        </a:lnSpc>
                        <a:spcBef>
                          <a:spcPts val="0"/>
                        </a:spcBef>
                        <a:spcAft>
                          <a:spcPts val="0"/>
                        </a:spcAft>
                      </a:pPr>
                      <a:r>
                        <a:rPr lang="ar-SA" sz="1200" dirty="0">
                          <a:effectLst/>
                          <a:latin typeface="Sakkal Majalla" pitchFamily="2" charset="-78"/>
                          <a:cs typeface="Sakkal Majalla" pitchFamily="2" charset="-78"/>
                        </a:rPr>
                        <a:t> </a:t>
                      </a:r>
                      <a:endParaRPr lang="en-US" sz="1200" dirty="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dirty="0">
                          <a:effectLst/>
                          <a:latin typeface="Sakkal Majalla" pitchFamily="2" charset="-78"/>
                          <a:cs typeface="Sakkal Majalla" pitchFamily="2" charset="-78"/>
                        </a:rPr>
                        <a:t>الربع السنوي الأول </a:t>
                      </a:r>
                      <a:r>
                        <a:rPr lang="ar-AE" sz="1200" dirty="0">
                          <a:effectLst/>
                          <a:latin typeface="Sakkal Majalla" pitchFamily="2" charset="-78"/>
                          <a:cs typeface="Sakkal Majalla" pitchFamily="2" charset="-78"/>
                        </a:rPr>
                        <a:t>/</a:t>
                      </a:r>
                      <a:r>
                        <a:rPr lang="ar-SA" sz="1200" dirty="0">
                          <a:effectLst/>
                          <a:latin typeface="Sakkal Majalla" pitchFamily="2" charset="-78"/>
                          <a:cs typeface="Sakkal Majalla" pitchFamily="2" charset="-78"/>
                        </a:rPr>
                        <a:t> الربع السنوي الثاني </a:t>
                      </a:r>
                      <a:endParaRPr lang="en-US" sz="1200" dirty="0">
                        <a:effectLst/>
                        <a:latin typeface="Sakkal Majalla" pitchFamily="2" charset="-78"/>
                        <a:cs typeface="Sakkal Majalla" pitchFamily="2" charset="-78"/>
                      </a:endParaRPr>
                    </a:p>
                    <a:p>
                      <a:pPr marL="0" marR="0" algn="r" rtl="1">
                        <a:lnSpc>
                          <a:spcPct val="107000"/>
                        </a:lnSpc>
                        <a:spcBef>
                          <a:spcPts val="0"/>
                        </a:spcBef>
                        <a:spcAft>
                          <a:spcPts val="0"/>
                        </a:spcAft>
                      </a:pPr>
                      <a:r>
                        <a:rPr lang="en-US" sz="1200" dirty="0">
                          <a:effectLst/>
                          <a:latin typeface="Sakkal Majalla" pitchFamily="2" charset="-78"/>
                          <a:cs typeface="Sakkal Majalla" pitchFamily="2" charset="-78"/>
                        </a:rPr>
                        <a:t> </a:t>
                      </a:r>
                      <a:endParaRPr lang="en-US" sz="1200" dirty="0">
                        <a:effectLst/>
                        <a:latin typeface="Sakkal Majalla" pitchFamily="2" charset="-78"/>
                        <a:ea typeface="Calibri"/>
                        <a:cs typeface="Sakkal Majalla" pitchFamily="2" charset="-78"/>
                      </a:endParaRPr>
                    </a:p>
                  </a:txBody>
                  <a:tcPr marL="61270" marR="61270" marT="0" marB="0">
                    <a:solidFill>
                      <a:schemeClr val="bg1">
                        <a:lumMod val="95000"/>
                      </a:schemeClr>
                    </a:solidFill>
                  </a:tcPr>
                </a:tc>
                <a:tc>
                  <a:txBody>
                    <a:bodyPr/>
                    <a:lstStyle/>
                    <a:p>
                      <a:pPr marL="0" marR="0" algn="r" rtl="1">
                        <a:lnSpc>
                          <a:spcPct val="107000"/>
                        </a:lnSpc>
                        <a:spcBef>
                          <a:spcPts val="0"/>
                        </a:spcBef>
                        <a:spcAft>
                          <a:spcPts val="0"/>
                        </a:spcAft>
                      </a:pPr>
                      <a:r>
                        <a:rPr lang="ar-SA" sz="1200" dirty="0">
                          <a:effectLst/>
                          <a:latin typeface="Sakkal Majalla" pitchFamily="2" charset="-78"/>
                          <a:cs typeface="Sakkal Majalla" pitchFamily="2" charset="-78"/>
                        </a:rPr>
                        <a:t> </a:t>
                      </a:r>
                      <a:endParaRPr lang="en-US" sz="1200" dirty="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dirty="0">
                          <a:effectLst/>
                          <a:latin typeface="Sakkal Majalla" pitchFamily="2" charset="-78"/>
                          <a:cs typeface="Sakkal Majalla" pitchFamily="2" charset="-78"/>
                        </a:rPr>
                        <a:t>إطلاق حملة إدارة النفايات لموظفي هيئة البيئة – أبوظبي </a:t>
                      </a:r>
                      <a:endParaRPr lang="en-US" sz="1200" dirty="0">
                        <a:effectLst/>
                        <a:latin typeface="Sakkal Majalla" pitchFamily="2" charset="-78"/>
                        <a:cs typeface="Sakkal Majalla" pitchFamily="2" charset="-78"/>
                      </a:endParaRPr>
                    </a:p>
                    <a:p>
                      <a:pPr marL="0" marR="0" algn="r" rtl="1">
                        <a:lnSpc>
                          <a:spcPct val="107000"/>
                        </a:lnSpc>
                        <a:spcBef>
                          <a:spcPts val="0"/>
                        </a:spcBef>
                        <a:spcAft>
                          <a:spcPts val="0"/>
                        </a:spcAft>
                      </a:pPr>
                      <a:r>
                        <a:rPr lang="en-US" sz="1200" dirty="0">
                          <a:effectLst/>
                          <a:latin typeface="Sakkal Majalla" pitchFamily="2" charset="-78"/>
                          <a:cs typeface="Sakkal Majalla" pitchFamily="2" charset="-78"/>
                        </a:rPr>
                        <a:t> </a:t>
                      </a:r>
                      <a:endParaRPr lang="en-US" sz="1200" dirty="0">
                        <a:effectLst/>
                        <a:latin typeface="Sakkal Majalla" pitchFamily="2" charset="-78"/>
                        <a:ea typeface="Calibri"/>
                        <a:cs typeface="Sakkal Majalla" pitchFamily="2" charset="-78"/>
                      </a:endParaRPr>
                    </a:p>
                  </a:txBody>
                  <a:tcPr marL="61270" marR="61270" marT="0" marB="0">
                    <a:solidFill>
                      <a:schemeClr val="bg1">
                        <a:lumMod val="95000"/>
                      </a:schemeClr>
                    </a:solidFill>
                  </a:tcPr>
                </a:tc>
              </a:tr>
              <a:tr h="524537">
                <a:tc>
                  <a:txBody>
                    <a:bodyPr/>
                    <a:lstStyle/>
                    <a:p>
                      <a:pPr marL="0" marR="0" algn="r" rtl="1">
                        <a:lnSpc>
                          <a:spcPct val="107000"/>
                        </a:lnSpc>
                        <a:spcBef>
                          <a:spcPts val="0"/>
                        </a:spcBef>
                        <a:spcAft>
                          <a:spcPts val="0"/>
                        </a:spcAft>
                      </a:pPr>
                      <a:r>
                        <a:rPr lang="ar-SA" sz="1200">
                          <a:effectLst/>
                          <a:latin typeface="Sakkal Majalla" pitchFamily="2" charset="-78"/>
                          <a:cs typeface="Sakkal Majalla" pitchFamily="2" charset="-78"/>
                        </a:rPr>
                        <a:t> </a:t>
                      </a:r>
                      <a:endParaRPr lang="en-US" sz="120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a:effectLst/>
                          <a:latin typeface="Sakkal Majalla" pitchFamily="2" charset="-78"/>
                          <a:cs typeface="Sakkal Majalla" pitchFamily="2" charset="-78"/>
                        </a:rPr>
                        <a:t>المقر الرئيسي لهيئة البيئة - أبوظبي</a:t>
                      </a:r>
                      <a:endParaRPr lang="en-US" sz="1200">
                        <a:effectLst/>
                        <a:latin typeface="Sakkal Majalla" pitchFamily="2" charset="-78"/>
                        <a:ea typeface="Calibri"/>
                        <a:cs typeface="Sakkal Majalla" pitchFamily="2" charset="-78"/>
                      </a:endParaRPr>
                    </a:p>
                  </a:txBody>
                  <a:tcPr marL="61270" marR="61270" marT="0" marB="0"/>
                </a:tc>
                <a:tc>
                  <a:txBody>
                    <a:bodyPr/>
                    <a:lstStyle/>
                    <a:p>
                      <a:pPr marL="0" marR="0" algn="r" rtl="1">
                        <a:lnSpc>
                          <a:spcPct val="107000"/>
                        </a:lnSpc>
                        <a:spcBef>
                          <a:spcPts val="0"/>
                        </a:spcBef>
                        <a:spcAft>
                          <a:spcPts val="0"/>
                        </a:spcAft>
                      </a:pPr>
                      <a:r>
                        <a:rPr lang="ar-SA" sz="1200">
                          <a:effectLst/>
                          <a:latin typeface="Sakkal Majalla" pitchFamily="2" charset="-78"/>
                          <a:cs typeface="Sakkal Majalla" pitchFamily="2" charset="-78"/>
                        </a:rPr>
                        <a:t>   </a:t>
                      </a:r>
                      <a:endParaRPr lang="en-US" sz="1200">
                        <a:effectLst/>
                        <a:latin typeface="Sakkal Majalla" pitchFamily="2" charset="-78"/>
                        <a:cs typeface="Sakkal Majalla" pitchFamily="2" charset="-78"/>
                      </a:endParaRPr>
                    </a:p>
                    <a:p>
                      <a:pPr marL="0" marR="0" algn="ctr" rtl="1">
                        <a:lnSpc>
                          <a:spcPct val="107000"/>
                        </a:lnSpc>
                        <a:spcBef>
                          <a:spcPts val="0"/>
                        </a:spcBef>
                        <a:spcAft>
                          <a:spcPts val="0"/>
                        </a:spcAft>
                      </a:pPr>
                      <a:r>
                        <a:rPr lang="ar-SA" sz="1200">
                          <a:effectLst/>
                          <a:latin typeface="Sakkal Majalla" pitchFamily="2" charset="-78"/>
                          <a:cs typeface="Sakkal Majalla" pitchFamily="2" charset="-78"/>
                        </a:rPr>
                        <a:t>-</a:t>
                      </a:r>
                      <a:endParaRPr lang="en-US" sz="1200">
                        <a:effectLst/>
                        <a:latin typeface="Sakkal Majalla" pitchFamily="2" charset="-78"/>
                        <a:ea typeface="Calibri"/>
                        <a:cs typeface="Sakkal Majalla" pitchFamily="2" charset="-78"/>
                      </a:endParaRPr>
                    </a:p>
                  </a:txBody>
                  <a:tcPr marL="61270" marR="61270" marT="0" marB="0"/>
                </a:tc>
                <a:tc>
                  <a:txBody>
                    <a:bodyPr/>
                    <a:lstStyle/>
                    <a:p>
                      <a:pPr marL="0" marR="0" algn="r" rtl="1">
                        <a:lnSpc>
                          <a:spcPct val="107000"/>
                        </a:lnSpc>
                        <a:spcBef>
                          <a:spcPts val="0"/>
                        </a:spcBef>
                        <a:spcAft>
                          <a:spcPts val="0"/>
                        </a:spcAft>
                      </a:pPr>
                      <a:r>
                        <a:rPr lang="ar-SA" sz="1200">
                          <a:effectLst/>
                          <a:latin typeface="Sakkal Majalla" pitchFamily="2" charset="-78"/>
                          <a:cs typeface="Sakkal Majalla" pitchFamily="2" charset="-78"/>
                        </a:rPr>
                        <a:t> </a:t>
                      </a:r>
                      <a:endParaRPr lang="en-US" sz="120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a:effectLst/>
                          <a:latin typeface="Sakkal Majalla" pitchFamily="2" charset="-78"/>
                          <a:cs typeface="Sakkal Majalla" pitchFamily="2" charset="-78"/>
                        </a:rPr>
                        <a:t>إطلاق الدليل الإرشادي للإدارة المستدامة لنفايات البناء والهدم</a:t>
                      </a:r>
                      <a:endParaRPr lang="en-US" sz="1200">
                        <a:effectLst/>
                        <a:latin typeface="Sakkal Majalla" pitchFamily="2" charset="-78"/>
                        <a:ea typeface="Calibri"/>
                        <a:cs typeface="Sakkal Majalla" pitchFamily="2" charset="-78"/>
                      </a:endParaRPr>
                    </a:p>
                  </a:txBody>
                  <a:tcPr marL="61270" marR="61270" marT="0" marB="0"/>
                </a:tc>
              </a:tr>
              <a:tr h="397119">
                <a:tc>
                  <a:txBody>
                    <a:bodyPr/>
                    <a:lstStyle/>
                    <a:p>
                      <a:pPr marL="0" marR="0" algn="r" rtl="1">
                        <a:lnSpc>
                          <a:spcPct val="107000"/>
                        </a:lnSpc>
                        <a:spcBef>
                          <a:spcPts val="0"/>
                        </a:spcBef>
                        <a:spcAft>
                          <a:spcPts val="0"/>
                        </a:spcAft>
                      </a:pPr>
                      <a:r>
                        <a:rPr lang="ar-SA" sz="1200" dirty="0">
                          <a:effectLst/>
                          <a:latin typeface="Sakkal Majalla" pitchFamily="2" charset="-78"/>
                          <a:cs typeface="Sakkal Majalla" pitchFamily="2" charset="-78"/>
                        </a:rPr>
                        <a:t> </a:t>
                      </a:r>
                      <a:endParaRPr lang="en-US" sz="1200" dirty="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dirty="0">
                          <a:effectLst/>
                          <a:latin typeface="Sakkal Majalla" pitchFamily="2" charset="-78"/>
                          <a:cs typeface="Sakkal Majalla" pitchFamily="2" charset="-78"/>
                        </a:rPr>
                        <a:t>توزيع المصادر على المدارس المستدامة</a:t>
                      </a:r>
                      <a:endParaRPr lang="en-US" sz="1200" dirty="0">
                        <a:effectLst/>
                        <a:latin typeface="Sakkal Majalla" pitchFamily="2" charset="-78"/>
                        <a:ea typeface="Calibri"/>
                        <a:cs typeface="Sakkal Majalla" pitchFamily="2" charset="-78"/>
                      </a:endParaRPr>
                    </a:p>
                  </a:txBody>
                  <a:tcPr marL="61270" marR="61270" marT="0" marB="0">
                    <a:solidFill>
                      <a:schemeClr val="bg1">
                        <a:lumMod val="95000"/>
                      </a:schemeClr>
                    </a:solidFill>
                  </a:tcPr>
                </a:tc>
                <a:tc>
                  <a:txBody>
                    <a:bodyPr/>
                    <a:lstStyle/>
                    <a:p>
                      <a:pPr marL="0" marR="0" algn="r" rtl="1">
                        <a:lnSpc>
                          <a:spcPct val="107000"/>
                        </a:lnSpc>
                        <a:spcBef>
                          <a:spcPts val="0"/>
                        </a:spcBef>
                        <a:spcAft>
                          <a:spcPts val="0"/>
                        </a:spcAft>
                      </a:pPr>
                      <a:r>
                        <a:rPr lang="en-US" sz="1200" dirty="0">
                          <a:effectLst/>
                          <a:latin typeface="Sakkal Majalla" pitchFamily="2" charset="-78"/>
                          <a:cs typeface="Sakkal Majalla" pitchFamily="2" charset="-78"/>
                        </a:rPr>
                        <a:t> </a:t>
                      </a:r>
                      <a:r>
                        <a:rPr lang="ar-SA" sz="1200" dirty="0">
                          <a:effectLst/>
                          <a:latin typeface="Sakkal Majalla" pitchFamily="2" charset="-78"/>
                          <a:cs typeface="Sakkal Majalla" pitchFamily="2" charset="-78"/>
                        </a:rPr>
                        <a:t>الربع السنوي الأول – الربع السنوي الثاني</a:t>
                      </a:r>
                      <a:endParaRPr lang="en-US" sz="1200" dirty="0">
                        <a:effectLst/>
                        <a:latin typeface="Sakkal Majalla" pitchFamily="2" charset="-78"/>
                        <a:ea typeface="Calibri"/>
                        <a:cs typeface="Sakkal Majalla" pitchFamily="2" charset="-78"/>
                      </a:endParaRPr>
                    </a:p>
                  </a:txBody>
                  <a:tcPr marL="61270" marR="61270" marT="0" marB="0">
                    <a:solidFill>
                      <a:schemeClr val="bg1">
                        <a:lumMod val="95000"/>
                      </a:schemeClr>
                    </a:solidFill>
                  </a:tcPr>
                </a:tc>
                <a:tc>
                  <a:txBody>
                    <a:bodyPr/>
                    <a:lstStyle/>
                    <a:p>
                      <a:pPr marL="0" marR="0" algn="r" rtl="1">
                        <a:lnSpc>
                          <a:spcPct val="107000"/>
                        </a:lnSpc>
                        <a:spcBef>
                          <a:spcPts val="0"/>
                        </a:spcBef>
                        <a:spcAft>
                          <a:spcPts val="0"/>
                        </a:spcAft>
                      </a:pPr>
                      <a:r>
                        <a:rPr lang="ar-SA" sz="1200" dirty="0">
                          <a:effectLst/>
                          <a:latin typeface="Sakkal Majalla" pitchFamily="2" charset="-78"/>
                          <a:cs typeface="Sakkal Majalla" pitchFamily="2" charset="-78"/>
                        </a:rPr>
                        <a:t> </a:t>
                      </a:r>
                      <a:endParaRPr lang="en-US" sz="1200" dirty="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dirty="0">
                          <a:effectLst/>
                          <a:latin typeface="Sakkal Majalla" pitchFamily="2" charset="-78"/>
                          <a:cs typeface="Sakkal Majalla" pitchFamily="2" charset="-78"/>
                        </a:rPr>
                        <a:t>إطلاق 4  مصادر تعليمية بيئية جديدة </a:t>
                      </a:r>
                      <a:endParaRPr lang="en-US" sz="1200" dirty="0">
                        <a:effectLst/>
                        <a:latin typeface="Sakkal Majalla" pitchFamily="2" charset="-78"/>
                        <a:ea typeface="Calibri"/>
                        <a:cs typeface="Sakkal Majalla" pitchFamily="2" charset="-78"/>
                      </a:endParaRPr>
                    </a:p>
                  </a:txBody>
                  <a:tcPr marL="61270" marR="61270" marT="0" marB="0">
                    <a:solidFill>
                      <a:schemeClr val="bg1">
                        <a:lumMod val="95000"/>
                      </a:schemeClr>
                    </a:solidFill>
                  </a:tcPr>
                </a:tc>
              </a:tr>
              <a:tr h="524537">
                <a:tc>
                  <a:txBody>
                    <a:bodyPr/>
                    <a:lstStyle/>
                    <a:p>
                      <a:pPr marL="0" marR="0" algn="r" rtl="1">
                        <a:lnSpc>
                          <a:spcPct val="107000"/>
                        </a:lnSpc>
                        <a:spcBef>
                          <a:spcPts val="0"/>
                        </a:spcBef>
                        <a:spcAft>
                          <a:spcPts val="0"/>
                        </a:spcAft>
                      </a:pPr>
                      <a:r>
                        <a:rPr lang="ar-SA" sz="1200" dirty="0">
                          <a:effectLst/>
                          <a:latin typeface="Sakkal Majalla" pitchFamily="2" charset="-78"/>
                          <a:cs typeface="Sakkal Majalla" pitchFamily="2" charset="-78"/>
                        </a:rPr>
                        <a:t> </a:t>
                      </a:r>
                      <a:endParaRPr lang="en-US" sz="1200" dirty="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dirty="0">
                          <a:effectLst/>
                          <a:latin typeface="Sakkal Majalla" pitchFamily="2" charset="-78"/>
                          <a:cs typeface="Sakkal Majalla" pitchFamily="2" charset="-78"/>
                        </a:rPr>
                        <a:t>توزيع المنشورات على المدارس المستدامة</a:t>
                      </a:r>
                      <a:endParaRPr lang="en-US" sz="1200" dirty="0">
                        <a:effectLst/>
                        <a:latin typeface="Sakkal Majalla" pitchFamily="2" charset="-78"/>
                        <a:ea typeface="Calibri"/>
                        <a:cs typeface="Sakkal Majalla" pitchFamily="2" charset="-78"/>
                      </a:endParaRPr>
                    </a:p>
                  </a:txBody>
                  <a:tcPr marL="61270" marR="61270" marT="0" marB="0"/>
                </a:tc>
                <a:tc>
                  <a:txBody>
                    <a:bodyPr/>
                    <a:lstStyle/>
                    <a:p>
                      <a:pPr marL="0" marR="0" algn="r" rtl="1">
                        <a:lnSpc>
                          <a:spcPct val="107000"/>
                        </a:lnSpc>
                        <a:spcBef>
                          <a:spcPts val="0"/>
                        </a:spcBef>
                        <a:spcAft>
                          <a:spcPts val="0"/>
                        </a:spcAft>
                      </a:pPr>
                      <a:r>
                        <a:rPr lang="en-US" sz="1200" dirty="0">
                          <a:effectLst/>
                          <a:latin typeface="Sakkal Majalla" pitchFamily="2" charset="-78"/>
                          <a:cs typeface="Sakkal Majalla" pitchFamily="2" charset="-78"/>
                        </a:rPr>
                        <a:t> </a:t>
                      </a:r>
                    </a:p>
                    <a:p>
                      <a:pPr marL="0" marR="0" algn="r" rtl="1">
                        <a:lnSpc>
                          <a:spcPct val="107000"/>
                        </a:lnSpc>
                        <a:spcBef>
                          <a:spcPts val="0"/>
                        </a:spcBef>
                        <a:spcAft>
                          <a:spcPts val="0"/>
                        </a:spcAft>
                      </a:pPr>
                      <a:r>
                        <a:rPr lang="ar-SA" sz="1200" dirty="0">
                          <a:effectLst/>
                          <a:latin typeface="Sakkal Majalla" pitchFamily="2" charset="-78"/>
                          <a:cs typeface="Sakkal Majalla" pitchFamily="2" charset="-78"/>
                        </a:rPr>
                        <a:t>الربع السنوي الأول – الربع السنوي الثاني</a:t>
                      </a:r>
                      <a:endParaRPr lang="en-US" sz="1200" dirty="0">
                        <a:effectLst/>
                        <a:latin typeface="Sakkal Majalla" pitchFamily="2" charset="-78"/>
                        <a:ea typeface="Calibri"/>
                        <a:cs typeface="Sakkal Majalla" pitchFamily="2" charset="-78"/>
                      </a:endParaRPr>
                    </a:p>
                  </a:txBody>
                  <a:tcPr marL="61270" marR="61270" marT="0" marB="0"/>
                </a:tc>
                <a:tc>
                  <a:txBody>
                    <a:bodyPr/>
                    <a:lstStyle/>
                    <a:p>
                      <a:pPr marL="0" marR="0" algn="r" rtl="1">
                        <a:lnSpc>
                          <a:spcPct val="107000"/>
                        </a:lnSpc>
                        <a:spcBef>
                          <a:spcPts val="0"/>
                        </a:spcBef>
                        <a:spcAft>
                          <a:spcPts val="0"/>
                        </a:spcAft>
                      </a:pPr>
                      <a:r>
                        <a:rPr lang="ar-SA" sz="1200" dirty="0">
                          <a:effectLst/>
                          <a:latin typeface="Sakkal Majalla" pitchFamily="2" charset="-78"/>
                          <a:cs typeface="Sakkal Majalla" pitchFamily="2" charset="-78"/>
                        </a:rPr>
                        <a:t> </a:t>
                      </a:r>
                      <a:endParaRPr lang="en-US" sz="1200" dirty="0">
                        <a:effectLst/>
                        <a:latin typeface="Sakkal Majalla" pitchFamily="2" charset="-78"/>
                        <a:cs typeface="Sakkal Majalla" pitchFamily="2" charset="-78"/>
                      </a:endParaRPr>
                    </a:p>
                    <a:p>
                      <a:pPr marL="0" marR="0" algn="r" rtl="1">
                        <a:lnSpc>
                          <a:spcPct val="107000"/>
                        </a:lnSpc>
                        <a:spcBef>
                          <a:spcPts val="0"/>
                        </a:spcBef>
                        <a:spcAft>
                          <a:spcPts val="0"/>
                        </a:spcAft>
                      </a:pPr>
                      <a:r>
                        <a:rPr lang="ar-SA" sz="1200" dirty="0">
                          <a:effectLst/>
                          <a:latin typeface="Sakkal Majalla" pitchFamily="2" charset="-78"/>
                          <a:cs typeface="Sakkal Majalla" pitchFamily="2" charset="-78"/>
                        </a:rPr>
                        <a:t>منشورات للتعرف على مشروع حصر آبار المياه الجوفية</a:t>
                      </a:r>
                      <a:endParaRPr lang="en-US" sz="1200" dirty="0">
                        <a:effectLst/>
                        <a:latin typeface="Sakkal Majalla" pitchFamily="2" charset="-78"/>
                        <a:ea typeface="Calibri"/>
                        <a:cs typeface="Sakkal Majalla" pitchFamily="2" charset="-78"/>
                      </a:endParaRPr>
                    </a:p>
                  </a:txBody>
                  <a:tcPr marL="61270" marR="61270" marT="0" marB="0"/>
                </a:tc>
              </a:tr>
            </a:tbl>
          </a:graphicData>
        </a:graphic>
      </p:graphicFrame>
      <p:pic>
        <p:nvPicPr>
          <p:cNvPr id="5" name="Picture 4" descr="C:\Users\smalswaidi\Dropbox (وزارة البيئة والمياه)\MOEW Graphic Design Department\MOCCAE 2016 Federal Visual Identity\LOGO\Ministry\Horizontal_A\RGB\UAE_MOCCAE_brandmark_Horizontal_RGB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84369"/>
            <a:ext cx="2808312" cy="7683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012160" y="206590"/>
            <a:ext cx="2646809" cy="846147"/>
          </a:xfrm>
          <a:prstGeom prst="rect">
            <a:avLst/>
          </a:prstGeom>
        </p:spPr>
      </p:pic>
    </p:spTree>
    <p:extLst>
      <p:ext uri="{BB962C8B-B14F-4D97-AF65-F5344CB8AC3E}">
        <p14:creationId xmlns:p14="http://schemas.microsoft.com/office/powerpoint/2010/main" val="46801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68A35"/>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899592" y="2276872"/>
            <a:ext cx="7772400" cy="1470025"/>
          </a:xfrm>
        </p:spPr>
        <p:txBody>
          <a:bodyPr>
            <a:normAutofit fontScale="90000"/>
          </a:bodyPr>
          <a:lstStyle/>
          <a:p>
            <a:pPr algn="r"/>
            <a:r>
              <a:rPr lang="ar-AE" b="1" kern="0" dirty="0">
                <a:solidFill>
                  <a:schemeClr val="bg1"/>
                </a:solidFill>
                <a:latin typeface="Sakkal Majalla" pitchFamily="2" charset="-78"/>
                <a:cs typeface="Sakkal Majalla" pitchFamily="2" charset="-78"/>
              </a:rPr>
              <a:t/>
            </a:r>
            <a:br>
              <a:rPr lang="ar-AE" b="1" kern="0" dirty="0">
                <a:solidFill>
                  <a:schemeClr val="bg1"/>
                </a:solidFill>
                <a:latin typeface="Sakkal Majalla" pitchFamily="2" charset="-78"/>
                <a:cs typeface="Sakkal Majalla" pitchFamily="2" charset="-78"/>
              </a:rPr>
            </a:br>
            <a:r>
              <a:rPr lang="ar-AE" b="1" kern="0" dirty="0">
                <a:solidFill>
                  <a:schemeClr val="bg1"/>
                </a:solidFill>
                <a:latin typeface="Sakkal Majalla" pitchFamily="2" charset="-78"/>
                <a:cs typeface="Sakkal Majalla" pitchFamily="2" charset="-78"/>
              </a:rPr>
              <a:t>ولكم </a:t>
            </a:r>
            <a:r>
              <a:rPr lang="ar-AE" b="1" kern="0">
                <a:solidFill>
                  <a:schemeClr val="bg1"/>
                </a:solidFill>
                <a:latin typeface="Sakkal Majalla" pitchFamily="2" charset="-78"/>
                <a:cs typeface="Sakkal Majalla" pitchFamily="2" charset="-78"/>
              </a:rPr>
              <a:t>خالص الشكر</a:t>
            </a:r>
            <a:r>
              <a:rPr lang="en-US" b="1" kern="0" dirty="0">
                <a:solidFill>
                  <a:schemeClr val="bg1"/>
                </a:solidFill>
                <a:latin typeface="Sakkal Majalla" pitchFamily="2" charset="-78"/>
                <a:cs typeface="Sakkal Majalla" pitchFamily="2" charset="-78"/>
              </a:rPr>
              <a:t/>
            </a:r>
            <a:br>
              <a:rPr lang="en-US" b="1" kern="0" dirty="0">
                <a:solidFill>
                  <a:schemeClr val="bg1"/>
                </a:solidFill>
                <a:latin typeface="Sakkal Majalla" pitchFamily="2" charset="-78"/>
                <a:cs typeface="Sakkal Majalla" pitchFamily="2" charset="-78"/>
              </a:rPr>
            </a:br>
            <a:r>
              <a:rPr lang="ar-AE" b="1" dirty="0">
                <a:solidFill>
                  <a:schemeClr val="bg1"/>
                </a:solidFill>
                <a:latin typeface="Sakkal Majalla" pitchFamily="2" charset="-78"/>
                <a:cs typeface="Sakkal Majalla" pitchFamily="2" charset="-78"/>
              </a:rPr>
              <a:t> </a:t>
            </a:r>
            <a:endParaRPr lang="en-US" dirty="0">
              <a:solidFill>
                <a:schemeClr val="bg1"/>
              </a:solidFill>
            </a:endParaRPr>
          </a:p>
        </p:txBody>
      </p:sp>
    </p:spTree>
    <p:extLst>
      <p:ext uri="{BB962C8B-B14F-4D97-AF65-F5344CB8AC3E}">
        <p14:creationId xmlns:p14="http://schemas.microsoft.com/office/powerpoint/2010/main" val="569685227"/>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1" anchor="ctr">
        <a:normAutofit fontScale="92500" lnSpcReduction="10000"/>
      </a:bodyPr>
      <a:lstStyle>
        <a:defPPr algn="r">
          <a:lnSpc>
            <a:spcPct val="150000"/>
          </a:lnSpc>
          <a:defRPr sz="2000" b="1" dirty="0" smtClean="0">
            <a:solidFill>
              <a:schemeClr val="tx1">
                <a:lumMod val="95000"/>
                <a:lumOff val="5000"/>
              </a:schemeClr>
            </a:solidFill>
            <a:latin typeface="Sakkal Majalla" pitchFamily="2" charset="-78"/>
            <a:cs typeface="Sakkal Majalla" pitchFamily="2" charset="-7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مستند" ma:contentTypeID="0x0101007B78DDA0110EA34694C610FC2C2E7509" ma:contentTypeVersion="0" ma:contentTypeDescription="إنشاء مستند جديد." ma:contentTypeScope="" ma:versionID="065d65d171b8a4b6f136b2092829d872">
  <xsd:schema xmlns:xsd="http://www.w3.org/2001/XMLSchema" xmlns:xs="http://www.w3.org/2001/XMLSchema" xmlns:p="http://schemas.microsoft.com/office/2006/metadata/properties" targetNamespace="http://schemas.microsoft.com/office/2006/metadata/properties" ma:root="true" ma:fieldsID="b8d804356fb0d354094a9f23b7d0afd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428042-93AB-4B5F-9D14-533EC5209C4F}">
  <ds:schemaRefs>
    <ds:schemaRef ds:uri="http://schemas.microsoft.com/sharepoint/v3/contenttype/forms"/>
  </ds:schemaRefs>
</ds:datastoreItem>
</file>

<file path=customXml/itemProps2.xml><?xml version="1.0" encoding="utf-8"?>
<ds:datastoreItem xmlns:ds="http://schemas.openxmlformats.org/officeDocument/2006/customXml" ds:itemID="{84C9BBA2-2ADD-496F-AF73-C2B383E05AE6}">
  <ds:schemaRef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4B08DF62-B15B-427B-A30A-BE8821570F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4667</TotalTime>
  <Words>873</Words>
  <Application>Microsoft Office PowerPoint</Application>
  <PresentationFormat>On-screen Show (4:3)</PresentationFormat>
  <Paragraphs>230</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سمة Office</vt:lpstr>
      <vt:lpstr>PowerPoint Presentation</vt:lpstr>
      <vt:lpstr>الفعاليات المصاحبة ليوم البيئة الوطني خلال الفترة من 4 فبراير حتى 5 يونيو 2017 </vt:lpstr>
      <vt:lpstr>PowerPoint Presentation</vt:lpstr>
      <vt:lpstr>PowerPoint Presentation</vt:lpstr>
      <vt:lpstr>PowerPoint Presentation</vt:lpstr>
      <vt:lpstr>PowerPoint Presentation</vt:lpstr>
      <vt:lpstr>PowerPoint Presentation</vt:lpstr>
      <vt:lpstr>PowerPoint Presentation</vt:lpstr>
      <vt:lpstr> ولكم خالص الشكر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تحديثات دليل الهوية المرئية للجهات الاتحادية</dc:title>
  <dc:creator>Ali Mohamed Abukashef</dc:creator>
  <cp:lastModifiedBy>Shaikha Ali Saeed Al Dhaheri</cp:lastModifiedBy>
  <cp:revision>132</cp:revision>
  <cp:lastPrinted>2016-08-09T03:40:24Z</cp:lastPrinted>
  <dcterms:created xsi:type="dcterms:W3CDTF">2015-06-04T11:06:05Z</dcterms:created>
  <dcterms:modified xsi:type="dcterms:W3CDTF">2017-02-22T06:56:52Z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0x0101007B78DDA0110EA34694C610FC2C2E7509</vt:lpwstr>
  </property>
</Properties>
</file>